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60" r:id="rId5"/>
    <p:sldId id="259" r:id="rId6"/>
    <p:sldId id="261" r:id="rId7"/>
    <p:sldId id="262" r:id="rId8"/>
    <p:sldId id="263" r:id="rId9"/>
    <p:sldId id="264" r:id="rId10"/>
    <p:sldId id="265" r:id="rId11"/>
    <p:sldId id="266" r:id="rId12"/>
    <p:sldId id="267" r:id="rId13"/>
  </p:sldIdLst>
  <p:sldSz cx="18288000" cy="10287000"/>
  <p:notesSz cx="18288000" cy="10287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60"/>
  </p:normalViewPr>
  <p:slideViewPr>
    <p:cSldViewPr>
      <p:cViewPr varScale="1">
        <p:scale>
          <a:sx n="82" d="100"/>
          <a:sy n="82" d="100"/>
        </p:scale>
        <p:origin x="224"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g>
</file>

<file path=ppt/media/image11.png>
</file>

<file path=ppt/media/image12.png>
</file>

<file path=ppt/media/image13.png>
</file>

<file path=ppt/media/image14.jpg>
</file>

<file path=ppt/media/image15.jpg>
</file>

<file path=ppt/media/image2.png>
</file>

<file path=ppt/media/image3.png>
</file>

<file path=ppt/media/image4.png>
</file>

<file path=ppt/media/image5.jp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9/14/23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200" b="0"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sz="3600" b="0" i="0">
                <a:solidFill>
                  <a:schemeClr val="tx1"/>
                </a:solidFill>
                <a:latin typeface="Arial"/>
                <a:cs typeface="Aria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9/14/23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200" b="0" i="0">
                <a:solidFill>
                  <a:schemeClr val="tx1"/>
                </a:solidFill>
                <a:latin typeface="Arial"/>
                <a:cs typeface="Arial"/>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9/14/23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200" b="0"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9/14/23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9/14/23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0" y="0"/>
            <a:ext cx="18287999" cy="10286999"/>
          </a:xfrm>
          <a:prstGeom prst="rect">
            <a:avLst/>
          </a:prstGeom>
        </p:spPr>
      </p:pic>
      <p:sp>
        <p:nvSpPr>
          <p:cNvPr id="17" name="bg object 17"/>
          <p:cNvSpPr/>
          <p:nvPr/>
        </p:nvSpPr>
        <p:spPr>
          <a:xfrm>
            <a:off x="1195362" y="833145"/>
            <a:ext cx="15897860" cy="8731885"/>
          </a:xfrm>
          <a:custGeom>
            <a:avLst/>
            <a:gdLst/>
            <a:ahLst/>
            <a:cxnLst/>
            <a:rect l="l" t="t" r="r" b="b"/>
            <a:pathLst>
              <a:path w="15897860" h="8731885">
                <a:moveTo>
                  <a:pt x="15897274" y="8731698"/>
                </a:moveTo>
                <a:lnTo>
                  <a:pt x="0" y="8731698"/>
                </a:lnTo>
                <a:lnTo>
                  <a:pt x="0" y="0"/>
                </a:lnTo>
                <a:lnTo>
                  <a:pt x="15897274" y="0"/>
                </a:lnTo>
                <a:lnTo>
                  <a:pt x="15897274" y="8731698"/>
                </a:lnTo>
                <a:close/>
              </a:path>
            </a:pathLst>
          </a:custGeom>
          <a:solidFill>
            <a:srgbClr val="F5F5F5"/>
          </a:solidFill>
        </p:spPr>
        <p:txBody>
          <a:bodyPr wrap="square" lIns="0" tIns="0" rIns="0" bIns="0" rtlCol="0"/>
          <a:lstStyle/>
          <a:p>
            <a:endParaRPr/>
          </a:p>
        </p:txBody>
      </p:sp>
      <p:sp>
        <p:nvSpPr>
          <p:cNvPr id="2" name="Holder 2"/>
          <p:cNvSpPr>
            <a:spLocks noGrp="1"/>
          </p:cNvSpPr>
          <p:nvPr>
            <p:ph type="title"/>
          </p:nvPr>
        </p:nvSpPr>
        <p:spPr>
          <a:xfrm>
            <a:off x="1182272" y="804095"/>
            <a:ext cx="15923454" cy="1839595"/>
          </a:xfrm>
          <a:prstGeom prst="rect">
            <a:avLst/>
          </a:prstGeom>
        </p:spPr>
        <p:txBody>
          <a:bodyPr wrap="square" lIns="0" tIns="0" rIns="0" bIns="0">
            <a:spAutoFit/>
          </a:bodyPr>
          <a:lstStyle>
            <a:lvl1pPr>
              <a:defRPr sz="6200" b="0" i="0">
                <a:solidFill>
                  <a:schemeClr val="tx1"/>
                </a:solidFill>
                <a:latin typeface="Arial"/>
                <a:cs typeface="Arial"/>
              </a:defRPr>
            </a:lvl1pPr>
          </a:lstStyle>
          <a:p>
            <a:endParaRPr/>
          </a:p>
        </p:txBody>
      </p:sp>
      <p:sp>
        <p:nvSpPr>
          <p:cNvPr id="3" name="Holder 3"/>
          <p:cNvSpPr>
            <a:spLocks noGrp="1"/>
          </p:cNvSpPr>
          <p:nvPr>
            <p:ph type="body" idx="1"/>
          </p:nvPr>
        </p:nvSpPr>
        <p:spPr>
          <a:xfrm>
            <a:off x="1839698" y="3091327"/>
            <a:ext cx="14608603" cy="5476875"/>
          </a:xfrm>
          <a:prstGeom prst="rect">
            <a:avLst/>
          </a:prstGeom>
        </p:spPr>
        <p:txBody>
          <a:bodyPr wrap="square" lIns="0" tIns="0" rIns="0" bIns="0">
            <a:spAutoFit/>
          </a:bodyPr>
          <a:lstStyle>
            <a:lvl1pPr>
              <a:defRPr sz="3600" b="0" i="0">
                <a:solidFill>
                  <a:schemeClr val="tx1"/>
                </a:solidFill>
                <a:latin typeface="Arial"/>
                <a:cs typeface="Arial"/>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9/14/23</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2" cstate="print"/>
            <a:stretch>
              <a:fillRect/>
            </a:stretch>
          </p:blipFill>
          <p:spPr>
            <a:xfrm>
              <a:off x="0" y="0"/>
              <a:ext cx="18287999" cy="10286999"/>
            </a:xfrm>
            <a:prstGeom prst="rect">
              <a:avLst/>
            </a:prstGeom>
          </p:spPr>
        </p:pic>
        <p:pic>
          <p:nvPicPr>
            <p:cNvPr id="4" name="object 4"/>
            <p:cNvPicPr/>
            <p:nvPr/>
          </p:nvPicPr>
          <p:blipFill>
            <a:blip r:embed="rId3" cstate="print"/>
            <a:stretch>
              <a:fillRect/>
            </a:stretch>
          </p:blipFill>
          <p:spPr>
            <a:xfrm>
              <a:off x="4002996" y="2387718"/>
              <a:ext cx="9254794" cy="5511799"/>
            </a:xfrm>
            <a:prstGeom prst="rect">
              <a:avLst/>
            </a:prstGeom>
          </p:spPr>
        </p:pic>
      </p:grpSp>
      <p:sp>
        <p:nvSpPr>
          <p:cNvPr id="5" name="object 5"/>
          <p:cNvSpPr txBox="1">
            <a:spLocks noGrp="1"/>
          </p:cNvSpPr>
          <p:nvPr>
            <p:ph type="title"/>
          </p:nvPr>
        </p:nvSpPr>
        <p:spPr>
          <a:xfrm>
            <a:off x="5923506" y="3642454"/>
            <a:ext cx="7009130" cy="2491105"/>
          </a:xfrm>
          <a:prstGeom prst="rect">
            <a:avLst/>
          </a:prstGeom>
        </p:spPr>
        <p:txBody>
          <a:bodyPr vert="horz" wrap="square" lIns="0" tIns="15875" rIns="0" bIns="0" rtlCol="0">
            <a:spAutoFit/>
          </a:bodyPr>
          <a:lstStyle/>
          <a:p>
            <a:pPr marL="12700">
              <a:lnSpc>
                <a:spcPct val="100000"/>
              </a:lnSpc>
              <a:spcBef>
                <a:spcPts val="125"/>
              </a:spcBef>
            </a:pPr>
            <a:r>
              <a:rPr sz="16150" i="1" spc="2340" dirty="0">
                <a:solidFill>
                  <a:srgbClr val="343382"/>
                </a:solidFill>
                <a:latin typeface="Arial"/>
                <a:cs typeface="Arial"/>
              </a:rPr>
              <a:t>Smart</a:t>
            </a:r>
            <a:endParaRPr sz="16150">
              <a:latin typeface="Arial"/>
              <a:cs typeface="Arial"/>
            </a:endParaRPr>
          </a:p>
        </p:txBody>
      </p:sp>
      <p:sp>
        <p:nvSpPr>
          <p:cNvPr id="6" name="object 6"/>
          <p:cNvSpPr txBox="1"/>
          <p:nvPr/>
        </p:nvSpPr>
        <p:spPr>
          <a:xfrm>
            <a:off x="9307082" y="5925377"/>
            <a:ext cx="4954905" cy="717550"/>
          </a:xfrm>
          <a:prstGeom prst="rect">
            <a:avLst/>
          </a:prstGeom>
        </p:spPr>
        <p:txBody>
          <a:bodyPr vert="horz" wrap="square" lIns="0" tIns="17145" rIns="0" bIns="0" rtlCol="0">
            <a:spAutoFit/>
          </a:bodyPr>
          <a:lstStyle/>
          <a:p>
            <a:pPr marL="12700">
              <a:lnSpc>
                <a:spcPct val="100000"/>
              </a:lnSpc>
              <a:spcBef>
                <a:spcPts val="135"/>
              </a:spcBef>
            </a:pPr>
            <a:r>
              <a:rPr sz="4500" dirty="0">
                <a:solidFill>
                  <a:srgbClr val="343382"/>
                </a:solidFill>
                <a:latin typeface="Arial"/>
                <a:cs typeface="Arial"/>
              </a:rPr>
              <a:t>C</a:t>
            </a:r>
            <a:r>
              <a:rPr sz="4500" spc="-680" dirty="0">
                <a:solidFill>
                  <a:srgbClr val="343382"/>
                </a:solidFill>
                <a:latin typeface="Arial"/>
                <a:cs typeface="Arial"/>
              </a:rPr>
              <a:t> </a:t>
            </a:r>
            <a:r>
              <a:rPr sz="4500" spc="-815" dirty="0">
                <a:solidFill>
                  <a:srgbClr val="343382"/>
                </a:solidFill>
                <a:latin typeface="Arial"/>
                <a:cs typeface="Arial"/>
              </a:rPr>
              <a:t>R</a:t>
            </a:r>
            <a:r>
              <a:rPr sz="4500" spc="-675" dirty="0">
                <a:solidFill>
                  <a:srgbClr val="343382"/>
                </a:solidFill>
                <a:latin typeface="Arial"/>
                <a:cs typeface="Arial"/>
              </a:rPr>
              <a:t> </a:t>
            </a:r>
            <a:r>
              <a:rPr sz="4500" spc="400" dirty="0">
                <a:solidFill>
                  <a:srgbClr val="343382"/>
                </a:solidFill>
                <a:latin typeface="Arial"/>
                <a:cs typeface="Arial"/>
              </a:rPr>
              <a:t>O</a:t>
            </a:r>
            <a:r>
              <a:rPr sz="4500" spc="-170" dirty="0">
                <a:solidFill>
                  <a:srgbClr val="343382"/>
                </a:solidFill>
                <a:latin typeface="Arial"/>
                <a:cs typeface="Arial"/>
              </a:rPr>
              <a:t>P</a:t>
            </a:r>
            <a:r>
              <a:rPr sz="4500" spc="-680" dirty="0">
                <a:solidFill>
                  <a:srgbClr val="343382"/>
                </a:solidFill>
                <a:latin typeface="Arial"/>
                <a:cs typeface="Arial"/>
              </a:rPr>
              <a:t> </a:t>
            </a:r>
            <a:r>
              <a:rPr sz="4500" dirty="0">
                <a:solidFill>
                  <a:srgbClr val="343382"/>
                </a:solidFill>
                <a:latin typeface="Arial"/>
                <a:cs typeface="Arial"/>
              </a:rPr>
              <a:t>C</a:t>
            </a:r>
            <a:r>
              <a:rPr sz="4500" spc="-675" dirty="0">
                <a:solidFill>
                  <a:srgbClr val="343382"/>
                </a:solidFill>
                <a:latin typeface="Arial"/>
                <a:cs typeface="Arial"/>
              </a:rPr>
              <a:t> </a:t>
            </a:r>
            <a:r>
              <a:rPr sz="4500" spc="-815" dirty="0">
                <a:solidFill>
                  <a:srgbClr val="343382"/>
                </a:solidFill>
                <a:latin typeface="Arial"/>
                <a:cs typeface="Arial"/>
              </a:rPr>
              <a:t>R</a:t>
            </a:r>
            <a:r>
              <a:rPr sz="4500" spc="-680" dirty="0">
                <a:solidFill>
                  <a:srgbClr val="343382"/>
                </a:solidFill>
                <a:latin typeface="Arial"/>
                <a:cs typeface="Arial"/>
              </a:rPr>
              <a:t> </a:t>
            </a:r>
            <a:r>
              <a:rPr sz="4500" spc="340" dirty="0">
                <a:solidFill>
                  <a:srgbClr val="343382"/>
                </a:solidFill>
                <a:latin typeface="Arial"/>
                <a:cs typeface="Arial"/>
              </a:rPr>
              <a:t>A</a:t>
            </a:r>
            <a:r>
              <a:rPr sz="4500" spc="-229" dirty="0">
                <a:solidFill>
                  <a:srgbClr val="343382"/>
                </a:solidFill>
                <a:latin typeface="Arial"/>
                <a:cs typeface="Arial"/>
              </a:rPr>
              <a:t>F</a:t>
            </a:r>
            <a:r>
              <a:rPr sz="4500" spc="-675" dirty="0">
                <a:solidFill>
                  <a:srgbClr val="343382"/>
                </a:solidFill>
                <a:latin typeface="Arial"/>
                <a:cs typeface="Arial"/>
              </a:rPr>
              <a:t> </a:t>
            </a:r>
            <a:r>
              <a:rPr sz="4500" spc="-635" dirty="0">
                <a:solidFill>
                  <a:srgbClr val="343382"/>
                </a:solidFill>
                <a:latin typeface="Arial"/>
                <a:cs typeface="Arial"/>
              </a:rPr>
              <a:t>T</a:t>
            </a:r>
            <a:r>
              <a:rPr sz="4500" spc="-680" dirty="0">
                <a:solidFill>
                  <a:srgbClr val="343382"/>
                </a:solidFill>
                <a:latin typeface="Arial"/>
                <a:cs typeface="Arial"/>
              </a:rPr>
              <a:t> </a:t>
            </a:r>
            <a:r>
              <a:rPr sz="4500" spc="-605" dirty="0">
                <a:solidFill>
                  <a:srgbClr val="343382"/>
                </a:solidFill>
                <a:latin typeface="Arial"/>
                <a:cs typeface="Arial"/>
              </a:rPr>
              <a:t>E</a:t>
            </a:r>
            <a:r>
              <a:rPr sz="4500" spc="-675" dirty="0">
                <a:solidFill>
                  <a:srgbClr val="343382"/>
                </a:solidFill>
                <a:latin typeface="Arial"/>
                <a:cs typeface="Arial"/>
              </a:rPr>
              <a:t> </a:t>
            </a:r>
            <a:r>
              <a:rPr sz="4500" spc="-815" dirty="0">
                <a:solidFill>
                  <a:srgbClr val="343382"/>
                </a:solidFill>
                <a:latin typeface="Arial"/>
                <a:cs typeface="Arial"/>
              </a:rPr>
              <a:t>R</a:t>
            </a:r>
            <a:r>
              <a:rPr sz="4500" spc="-675" dirty="0">
                <a:solidFill>
                  <a:srgbClr val="343382"/>
                </a:solidFill>
                <a:latin typeface="Arial"/>
                <a:cs typeface="Arial"/>
              </a:rPr>
              <a:t> </a:t>
            </a:r>
            <a:r>
              <a:rPr sz="4500" spc="-535" dirty="0">
                <a:solidFill>
                  <a:srgbClr val="343382"/>
                </a:solidFill>
                <a:latin typeface="Arial"/>
                <a:cs typeface="Arial"/>
              </a:rPr>
              <a:t>S</a:t>
            </a:r>
            <a:endParaRPr sz="4500">
              <a:latin typeface="Arial"/>
              <a:cs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7501009" y="1778819"/>
              <a:ext cx="9591675" cy="38735"/>
            </a:xfrm>
            <a:custGeom>
              <a:avLst/>
              <a:gdLst/>
              <a:ahLst/>
              <a:cxnLst/>
              <a:rect l="l" t="t" r="r" b="b"/>
              <a:pathLst>
                <a:path w="9591675" h="38735">
                  <a:moveTo>
                    <a:pt x="9591612" y="38131"/>
                  </a:moveTo>
                  <a:lnTo>
                    <a:pt x="0" y="0"/>
                  </a:lnTo>
                </a:path>
              </a:pathLst>
            </a:custGeom>
            <a:ln w="76199">
              <a:solidFill>
                <a:srgbClr val="C23A97"/>
              </a:solidFill>
            </a:ln>
          </p:spPr>
          <p:txBody>
            <a:bodyPr wrap="square" lIns="0" tIns="0" rIns="0" bIns="0" rtlCol="0"/>
            <a:lstStyle/>
            <a:p>
              <a:endParaRPr/>
            </a:p>
          </p:txBody>
        </p:sp>
        <p:pic>
          <p:nvPicPr>
            <p:cNvPr id="4" name="object 4"/>
            <p:cNvPicPr/>
            <p:nvPr/>
          </p:nvPicPr>
          <p:blipFill>
            <a:blip r:embed="rId2" cstate="print"/>
            <a:stretch>
              <a:fillRect/>
            </a:stretch>
          </p:blipFill>
          <p:spPr>
            <a:xfrm>
              <a:off x="2042960" y="2661079"/>
              <a:ext cx="6686549" cy="5514974"/>
            </a:xfrm>
            <a:prstGeom prst="rect">
              <a:avLst/>
            </a:prstGeom>
          </p:spPr>
        </p:pic>
        <p:pic>
          <p:nvPicPr>
            <p:cNvPr id="5" name="object 5"/>
            <p:cNvPicPr/>
            <p:nvPr/>
          </p:nvPicPr>
          <p:blipFill>
            <a:blip r:embed="rId3" cstate="print"/>
            <a:stretch>
              <a:fillRect/>
            </a:stretch>
          </p:blipFill>
          <p:spPr>
            <a:xfrm>
              <a:off x="9144000" y="2661079"/>
              <a:ext cx="7096124" cy="5514974"/>
            </a:xfrm>
            <a:prstGeom prst="rect">
              <a:avLst/>
            </a:prstGeom>
          </p:spPr>
        </p:pic>
      </p:grpSp>
      <p:sp>
        <p:nvSpPr>
          <p:cNvPr id="6" name="object 6"/>
          <p:cNvSpPr txBox="1">
            <a:spLocks noGrp="1"/>
          </p:cNvSpPr>
          <p:nvPr>
            <p:ph type="title"/>
          </p:nvPr>
        </p:nvSpPr>
        <p:spPr>
          <a:xfrm>
            <a:off x="8629413" y="804095"/>
            <a:ext cx="8475980" cy="972819"/>
          </a:xfrm>
          <a:prstGeom prst="rect">
            <a:avLst/>
          </a:prstGeom>
        </p:spPr>
        <p:txBody>
          <a:bodyPr vert="horz" wrap="square" lIns="0" tIns="14605" rIns="0" bIns="0" rtlCol="0">
            <a:spAutoFit/>
          </a:bodyPr>
          <a:lstStyle/>
          <a:p>
            <a:pPr marL="12700">
              <a:lnSpc>
                <a:spcPct val="100000"/>
              </a:lnSpc>
              <a:spcBef>
                <a:spcPts val="115"/>
              </a:spcBef>
            </a:pPr>
            <a:r>
              <a:rPr spc="90" dirty="0"/>
              <a:t>PEST</a:t>
            </a:r>
            <a:r>
              <a:rPr spc="380" dirty="0"/>
              <a:t> </a:t>
            </a:r>
            <a:r>
              <a:rPr spc="280" dirty="0"/>
              <a:t>MANAGEMENT</a:t>
            </a:r>
          </a:p>
        </p:txBody>
      </p:sp>
      <p:sp>
        <p:nvSpPr>
          <p:cNvPr id="7" name="object 7"/>
          <p:cNvSpPr txBox="1"/>
          <p:nvPr/>
        </p:nvSpPr>
        <p:spPr>
          <a:xfrm>
            <a:off x="2458383" y="8239706"/>
            <a:ext cx="5854065" cy="568325"/>
          </a:xfrm>
          <a:prstGeom prst="rect">
            <a:avLst/>
          </a:prstGeom>
        </p:spPr>
        <p:txBody>
          <a:bodyPr vert="horz" wrap="square" lIns="0" tIns="13970" rIns="0" bIns="0" rtlCol="0">
            <a:spAutoFit/>
          </a:bodyPr>
          <a:lstStyle/>
          <a:p>
            <a:pPr marL="12700">
              <a:lnSpc>
                <a:spcPct val="100000"/>
              </a:lnSpc>
              <a:spcBef>
                <a:spcPts val="110"/>
              </a:spcBef>
            </a:pPr>
            <a:r>
              <a:rPr sz="3550" spc="90" dirty="0">
                <a:latin typeface="Arial"/>
                <a:cs typeface="Arial"/>
              </a:rPr>
              <a:t>INPUT</a:t>
            </a:r>
            <a:r>
              <a:rPr sz="3550" spc="215" dirty="0">
                <a:latin typeface="Arial"/>
                <a:cs typeface="Arial"/>
              </a:rPr>
              <a:t> </a:t>
            </a:r>
            <a:r>
              <a:rPr sz="3550" spc="145" dirty="0">
                <a:latin typeface="Arial"/>
                <a:cs typeface="Arial"/>
              </a:rPr>
              <a:t>IMAGE</a:t>
            </a:r>
            <a:r>
              <a:rPr sz="3550" spc="225" dirty="0">
                <a:latin typeface="Arial"/>
                <a:cs typeface="Arial"/>
              </a:rPr>
              <a:t> </a:t>
            </a:r>
            <a:r>
              <a:rPr sz="3550" spc="140" dirty="0">
                <a:latin typeface="Arial"/>
                <a:cs typeface="Arial"/>
              </a:rPr>
              <a:t>FROM</a:t>
            </a:r>
            <a:r>
              <a:rPr sz="3550" spc="229" dirty="0">
                <a:latin typeface="Arial"/>
                <a:cs typeface="Arial"/>
              </a:rPr>
              <a:t> </a:t>
            </a:r>
            <a:r>
              <a:rPr sz="3550" spc="114" dirty="0">
                <a:latin typeface="Arial"/>
                <a:cs typeface="Arial"/>
              </a:rPr>
              <a:t>UAV</a:t>
            </a:r>
            <a:endParaRPr sz="3550">
              <a:latin typeface="Arial"/>
              <a:cs typeface="Arial"/>
            </a:endParaRPr>
          </a:p>
        </p:txBody>
      </p:sp>
      <p:sp>
        <p:nvSpPr>
          <p:cNvPr id="8" name="object 8"/>
          <p:cNvSpPr txBox="1"/>
          <p:nvPr/>
        </p:nvSpPr>
        <p:spPr>
          <a:xfrm>
            <a:off x="9495280" y="8239706"/>
            <a:ext cx="6395085" cy="568325"/>
          </a:xfrm>
          <a:prstGeom prst="rect">
            <a:avLst/>
          </a:prstGeom>
        </p:spPr>
        <p:txBody>
          <a:bodyPr vert="horz" wrap="square" lIns="0" tIns="13970" rIns="0" bIns="0" rtlCol="0">
            <a:spAutoFit/>
          </a:bodyPr>
          <a:lstStyle/>
          <a:p>
            <a:pPr marL="12700">
              <a:lnSpc>
                <a:spcPct val="100000"/>
              </a:lnSpc>
              <a:spcBef>
                <a:spcPts val="110"/>
              </a:spcBef>
            </a:pPr>
            <a:r>
              <a:rPr sz="3550" spc="125" dirty="0">
                <a:latin typeface="Arial"/>
                <a:cs typeface="Arial"/>
              </a:rPr>
              <a:t>OUTPUT</a:t>
            </a:r>
            <a:r>
              <a:rPr sz="3550" spc="215" dirty="0">
                <a:latin typeface="Arial"/>
                <a:cs typeface="Arial"/>
              </a:rPr>
              <a:t> </a:t>
            </a:r>
            <a:r>
              <a:rPr sz="3550" spc="145" dirty="0">
                <a:latin typeface="Arial"/>
                <a:cs typeface="Arial"/>
              </a:rPr>
              <a:t>IMAGE</a:t>
            </a:r>
            <a:r>
              <a:rPr sz="3550" spc="229" dirty="0">
                <a:latin typeface="Arial"/>
                <a:cs typeface="Arial"/>
              </a:rPr>
              <a:t> </a:t>
            </a:r>
            <a:r>
              <a:rPr sz="3550" spc="140" dirty="0">
                <a:latin typeface="Arial"/>
                <a:cs typeface="Arial"/>
              </a:rPr>
              <a:t>FROM</a:t>
            </a:r>
            <a:r>
              <a:rPr sz="3550" spc="225" dirty="0">
                <a:latin typeface="Arial"/>
                <a:cs typeface="Arial"/>
              </a:rPr>
              <a:t> </a:t>
            </a:r>
            <a:r>
              <a:rPr sz="3550" spc="114" dirty="0">
                <a:latin typeface="Arial"/>
                <a:cs typeface="Arial"/>
              </a:rPr>
              <a:t>UAV</a:t>
            </a:r>
            <a:endParaRPr sz="3550">
              <a:latin typeface="Arial"/>
              <a:cs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195070" y="1181100"/>
            <a:ext cx="15897860" cy="8731885"/>
            <a:chOff x="1195362" y="833144"/>
            <a:chExt cx="15897860" cy="8731885"/>
          </a:xfrm>
        </p:grpSpPr>
        <p:sp>
          <p:nvSpPr>
            <p:cNvPr id="3" name="object 3"/>
            <p:cNvSpPr/>
            <p:nvPr/>
          </p:nvSpPr>
          <p:spPr>
            <a:xfrm>
              <a:off x="1195362" y="833144"/>
              <a:ext cx="15897860" cy="8731885"/>
            </a:xfrm>
            <a:custGeom>
              <a:avLst/>
              <a:gdLst/>
              <a:ahLst/>
              <a:cxnLst/>
              <a:rect l="l" t="t" r="r" b="b"/>
              <a:pathLst>
                <a:path w="15897860" h="8731885">
                  <a:moveTo>
                    <a:pt x="15897274" y="8731698"/>
                  </a:moveTo>
                  <a:lnTo>
                    <a:pt x="0" y="8731698"/>
                  </a:lnTo>
                  <a:lnTo>
                    <a:pt x="0" y="0"/>
                  </a:lnTo>
                  <a:lnTo>
                    <a:pt x="15897274" y="0"/>
                  </a:lnTo>
                  <a:lnTo>
                    <a:pt x="15897274" y="8731698"/>
                  </a:lnTo>
                  <a:close/>
                </a:path>
              </a:pathLst>
            </a:custGeom>
            <a:solidFill>
              <a:srgbClr val="F5F5F5"/>
            </a:solidFill>
          </p:spPr>
          <p:txBody>
            <a:bodyPr wrap="square" lIns="0" tIns="0" rIns="0" bIns="0" rtlCol="0"/>
            <a:lstStyle/>
            <a:p>
              <a:endParaRPr/>
            </a:p>
          </p:txBody>
        </p:sp>
        <p:sp>
          <p:nvSpPr>
            <p:cNvPr id="4" name="object 4"/>
            <p:cNvSpPr/>
            <p:nvPr/>
          </p:nvSpPr>
          <p:spPr>
            <a:xfrm>
              <a:off x="4129970" y="5933423"/>
              <a:ext cx="9849485" cy="38735"/>
            </a:xfrm>
            <a:custGeom>
              <a:avLst/>
              <a:gdLst/>
              <a:ahLst/>
              <a:cxnLst/>
              <a:rect l="l" t="t" r="r" b="b"/>
              <a:pathLst>
                <a:path w="9849485" h="38735">
                  <a:moveTo>
                    <a:pt x="9848903" y="0"/>
                  </a:moveTo>
                  <a:lnTo>
                    <a:pt x="0" y="38111"/>
                  </a:lnTo>
                </a:path>
              </a:pathLst>
            </a:custGeom>
            <a:ln w="76199">
              <a:solidFill>
                <a:srgbClr val="C23A97"/>
              </a:solidFill>
            </a:ln>
          </p:spPr>
          <p:txBody>
            <a:bodyPr wrap="square" lIns="0" tIns="0" rIns="0" bIns="0" rtlCol="0"/>
            <a:lstStyle/>
            <a:p>
              <a:endParaRPr/>
            </a:p>
          </p:txBody>
        </p:sp>
      </p:grpSp>
      <p:sp>
        <p:nvSpPr>
          <p:cNvPr id="5" name="object 5"/>
          <p:cNvSpPr txBox="1">
            <a:spLocks noGrp="1"/>
          </p:cNvSpPr>
          <p:nvPr>
            <p:ph type="title"/>
          </p:nvPr>
        </p:nvSpPr>
        <p:spPr>
          <a:xfrm>
            <a:off x="1194778" y="4314905"/>
            <a:ext cx="15897860" cy="1674817"/>
          </a:xfrm>
          <a:prstGeom prst="rect">
            <a:avLst/>
          </a:prstGeom>
        </p:spPr>
        <p:txBody>
          <a:bodyPr vert="horz" wrap="square" lIns="0" tIns="12700" rIns="0" bIns="0" rtlCol="0">
            <a:spAutoFit/>
          </a:bodyPr>
          <a:lstStyle/>
          <a:p>
            <a:pPr marL="12700" algn="ctr">
              <a:lnSpc>
                <a:spcPct val="100000"/>
              </a:lnSpc>
              <a:spcBef>
                <a:spcPts val="100"/>
              </a:spcBef>
            </a:pPr>
            <a:r>
              <a:rPr lang="en-US" sz="5400" spc="385" dirty="0"/>
              <a:t>Introducing our innovative prototype: where ideas become reality</a:t>
            </a:r>
            <a:endParaRPr lang="en-US" sz="5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1195362" y="833144"/>
            <a:ext cx="15897860" cy="8731885"/>
            <a:chOff x="1195362" y="833144"/>
            <a:chExt cx="15897860" cy="8731885"/>
          </a:xfrm>
        </p:grpSpPr>
        <p:sp>
          <p:nvSpPr>
            <p:cNvPr id="3" name="object 3"/>
            <p:cNvSpPr/>
            <p:nvPr/>
          </p:nvSpPr>
          <p:spPr>
            <a:xfrm>
              <a:off x="1195362" y="833144"/>
              <a:ext cx="15897860" cy="8731885"/>
            </a:xfrm>
            <a:custGeom>
              <a:avLst/>
              <a:gdLst/>
              <a:ahLst/>
              <a:cxnLst/>
              <a:rect l="l" t="t" r="r" b="b"/>
              <a:pathLst>
                <a:path w="15897860" h="8731885">
                  <a:moveTo>
                    <a:pt x="15897274" y="8731698"/>
                  </a:moveTo>
                  <a:lnTo>
                    <a:pt x="0" y="8731698"/>
                  </a:lnTo>
                  <a:lnTo>
                    <a:pt x="0" y="0"/>
                  </a:lnTo>
                  <a:lnTo>
                    <a:pt x="15897274" y="0"/>
                  </a:lnTo>
                  <a:lnTo>
                    <a:pt x="15897274" y="8731698"/>
                  </a:lnTo>
                  <a:close/>
                </a:path>
              </a:pathLst>
            </a:custGeom>
            <a:solidFill>
              <a:srgbClr val="F5F5F5"/>
            </a:solidFill>
          </p:spPr>
          <p:txBody>
            <a:bodyPr wrap="square" lIns="0" tIns="0" rIns="0" bIns="0" rtlCol="0"/>
            <a:lstStyle/>
            <a:p>
              <a:endParaRPr/>
            </a:p>
          </p:txBody>
        </p:sp>
        <p:sp>
          <p:nvSpPr>
            <p:cNvPr id="4" name="object 4"/>
            <p:cNvSpPr/>
            <p:nvPr/>
          </p:nvSpPr>
          <p:spPr>
            <a:xfrm>
              <a:off x="4129970" y="5933423"/>
              <a:ext cx="9849485" cy="38735"/>
            </a:xfrm>
            <a:custGeom>
              <a:avLst/>
              <a:gdLst/>
              <a:ahLst/>
              <a:cxnLst/>
              <a:rect l="l" t="t" r="r" b="b"/>
              <a:pathLst>
                <a:path w="9849485" h="38735">
                  <a:moveTo>
                    <a:pt x="9848903" y="0"/>
                  </a:moveTo>
                  <a:lnTo>
                    <a:pt x="0" y="38111"/>
                  </a:lnTo>
                </a:path>
              </a:pathLst>
            </a:custGeom>
            <a:ln w="76199">
              <a:solidFill>
                <a:srgbClr val="C23A97"/>
              </a:solidFill>
            </a:ln>
          </p:spPr>
          <p:txBody>
            <a:bodyPr wrap="square" lIns="0" tIns="0" rIns="0" bIns="0" rtlCol="0"/>
            <a:lstStyle/>
            <a:p>
              <a:endParaRPr/>
            </a:p>
          </p:txBody>
        </p:sp>
      </p:grpSp>
      <p:sp>
        <p:nvSpPr>
          <p:cNvPr id="5" name="object 5"/>
          <p:cNvSpPr txBox="1">
            <a:spLocks noGrp="1"/>
          </p:cNvSpPr>
          <p:nvPr>
            <p:ph type="title"/>
          </p:nvPr>
        </p:nvSpPr>
        <p:spPr>
          <a:xfrm>
            <a:off x="5088264" y="4314905"/>
            <a:ext cx="8242934" cy="1610360"/>
          </a:xfrm>
          <a:prstGeom prst="rect">
            <a:avLst/>
          </a:prstGeom>
        </p:spPr>
        <p:txBody>
          <a:bodyPr vert="horz" wrap="square" lIns="0" tIns="12700" rIns="0" bIns="0" rtlCol="0">
            <a:spAutoFit/>
          </a:bodyPr>
          <a:lstStyle/>
          <a:p>
            <a:pPr marL="12700">
              <a:lnSpc>
                <a:spcPct val="100000"/>
              </a:lnSpc>
              <a:spcBef>
                <a:spcPts val="100"/>
              </a:spcBef>
            </a:pPr>
            <a:r>
              <a:rPr sz="10400" spc="385" dirty="0"/>
              <a:t>THANK</a:t>
            </a:r>
            <a:r>
              <a:rPr sz="10400" spc="645" dirty="0"/>
              <a:t> </a:t>
            </a:r>
            <a:r>
              <a:rPr sz="10400" spc="370" dirty="0"/>
              <a:t>YOU</a:t>
            </a:r>
            <a:endParaRPr sz="10400"/>
          </a:p>
        </p:txBody>
      </p:sp>
    </p:spTree>
    <p:extLst>
      <p:ext uri="{BB962C8B-B14F-4D97-AF65-F5344CB8AC3E}">
        <p14:creationId xmlns:p14="http://schemas.microsoft.com/office/powerpoint/2010/main" val="2396614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2372147"/>
            <a:ext cx="18288000" cy="6018530"/>
          </a:xfrm>
          <a:custGeom>
            <a:avLst/>
            <a:gdLst/>
            <a:ahLst/>
            <a:cxnLst/>
            <a:rect l="l" t="t" r="r" b="b"/>
            <a:pathLst>
              <a:path w="18288000" h="6018530">
                <a:moveTo>
                  <a:pt x="0" y="0"/>
                </a:moveTo>
                <a:lnTo>
                  <a:pt x="18287999" y="0"/>
                </a:lnTo>
                <a:lnTo>
                  <a:pt x="18287999" y="6018192"/>
                </a:lnTo>
                <a:lnTo>
                  <a:pt x="0" y="6018192"/>
                </a:lnTo>
                <a:lnTo>
                  <a:pt x="0" y="0"/>
                </a:lnTo>
                <a:close/>
              </a:path>
            </a:pathLst>
          </a:custGeom>
          <a:solidFill>
            <a:srgbClr val="F5F5F5"/>
          </a:solidFill>
        </p:spPr>
        <p:txBody>
          <a:bodyPr wrap="square" lIns="0" tIns="0" rIns="0" bIns="0" rtlCol="0"/>
          <a:lstStyle/>
          <a:p>
            <a:endParaRPr/>
          </a:p>
        </p:txBody>
      </p:sp>
      <p:sp>
        <p:nvSpPr>
          <p:cNvPr id="3" name="object 3"/>
          <p:cNvSpPr txBox="1">
            <a:spLocks noGrp="1"/>
          </p:cNvSpPr>
          <p:nvPr>
            <p:ph type="title"/>
          </p:nvPr>
        </p:nvSpPr>
        <p:spPr>
          <a:xfrm>
            <a:off x="9131300" y="3169525"/>
            <a:ext cx="7614920" cy="2168525"/>
          </a:xfrm>
          <a:prstGeom prst="rect">
            <a:avLst/>
          </a:prstGeom>
        </p:spPr>
        <p:txBody>
          <a:bodyPr vert="horz" wrap="square" lIns="0" tIns="12700" rIns="0" bIns="0" rtlCol="0">
            <a:spAutoFit/>
          </a:bodyPr>
          <a:lstStyle/>
          <a:p>
            <a:pPr marL="12700" marR="5080" algn="just">
              <a:lnSpc>
                <a:spcPct val="122300"/>
              </a:lnSpc>
              <a:spcBef>
                <a:spcPts val="100"/>
              </a:spcBef>
            </a:pPr>
            <a:r>
              <a:rPr sz="2300" spc="50" dirty="0"/>
              <a:t>The</a:t>
            </a:r>
            <a:r>
              <a:rPr sz="2300" spc="245" dirty="0"/>
              <a:t>  </a:t>
            </a:r>
            <a:r>
              <a:rPr sz="2300" spc="75" dirty="0"/>
              <a:t>project's</a:t>
            </a:r>
            <a:r>
              <a:rPr sz="2300" spc="250" dirty="0"/>
              <a:t>  </a:t>
            </a:r>
            <a:r>
              <a:rPr sz="2300" spc="140" dirty="0"/>
              <a:t>scope</a:t>
            </a:r>
            <a:r>
              <a:rPr sz="2300" spc="250" dirty="0"/>
              <a:t>  </a:t>
            </a:r>
            <a:r>
              <a:rPr sz="2300" dirty="0"/>
              <a:t>is</a:t>
            </a:r>
            <a:r>
              <a:rPr sz="2300" spc="250" dirty="0"/>
              <a:t>  </a:t>
            </a:r>
            <a:r>
              <a:rPr sz="2300" spc="90" dirty="0"/>
              <a:t>broad</a:t>
            </a:r>
            <a:r>
              <a:rPr sz="2300" spc="250" dirty="0"/>
              <a:t>  </a:t>
            </a:r>
            <a:r>
              <a:rPr sz="2300" dirty="0"/>
              <a:t>and</a:t>
            </a:r>
            <a:r>
              <a:rPr sz="2300" spc="250" dirty="0"/>
              <a:t>  </a:t>
            </a:r>
            <a:r>
              <a:rPr sz="2300" spc="95" dirty="0"/>
              <a:t>covers</a:t>
            </a:r>
            <a:r>
              <a:rPr sz="2300" spc="250" dirty="0"/>
              <a:t>  </a:t>
            </a:r>
            <a:r>
              <a:rPr sz="2300" spc="-10" dirty="0"/>
              <a:t>various </a:t>
            </a:r>
            <a:r>
              <a:rPr sz="2300" spc="110" dirty="0"/>
              <a:t>aspects</a:t>
            </a:r>
            <a:r>
              <a:rPr sz="2300" spc="70" dirty="0"/>
              <a:t>  </a:t>
            </a:r>
            <a:r>
              <a:rPr sz="2300" spc="145" dirty="0"/>
              <a:t>of</a:t>
            </a:r>
            <a:r>
              <a:rPr sz="2300" spc="75" dirty="0"/>
              <a:t>  </a:t>
            </a:r>
            <a:r>
              <a:rPr sz="2300" spc="60" dirty="0"/>
              <a:t>agriculture,</a:t>
            </a:r>
            <a:r>
              <a:rPr sz="2300" spc="75" dirty="0"/>
              <a:t>  </a:t>
            </a:r>
            <a:r>
              <a:rPr sz="2300" spc="50" dirty="0"/>
              <a:t>including</a:t>
            </a:r>
            <a:r>
              <a:rPr sz="2300" spc="75" dirty="0"/>
              <a:t>  </a:t>
            </a:r>
            <a:r>
              <a:rPr sz="2300" dirty="0"/>
              <a:t>irrigation</a:t>
            </a:r>
            <a:r>
              <a:rPr sz="2300" spc="75" dirty="0"/>
              <a:t>  </a:t>
            </a:r>
            <a:r>
              <a:rPr sz="2300" spc="85" dirty="0"/>
              <a:t>practices, </a:t>
            </a:r>
            <a:r>
              <a:rPr sz="2300" spc="90" dirty="0"/>
              <a:t>automated</a:t>
            </a:r>
            <a:r>
              <a:rPr sz="2300" spc="135" dirty="0"/>
              <a:t>  </a:t>
            </a:r>
            <a:r>
              <a:rPr sz="2300" spc="125" dirty="0"/>
              <a:t>pest</a:t>
            </a:r>
            <a:r>
              <a:rPr sz="2300" spc="135" dirty="0"/>
              <a:t>  </a:t>
            </a:r>
            <a:r>
              <a:rPr sz="2300" spc="70" dirty="0"/>
              <a:t>management,</a:t>
            </a:r>
            <a:r>
              <a:rPr sz="2300" spc="140" dirty="0"/>
              <a:t>  </a:t>
            </a:r>
            <a:r>
              <a:rPr sz="2300" spc="90" dirty="0"/>
              <a:t>livestock</a:t>
            </a:r>
            <a:r>
              <a:rPr sz="2300" spc="135" dirty="0"/>
              <a:t>  </a:t>
            </a:r>
            <a:r>
              <a:rPr sz="2300" spc="50" dirty="0"/>
              <a:t>monitoring, </a:t>
            </a:r>
            <a:r>
              <a:rPr sz="2300" spc="90" dirty="0"/>
              <a:t>field</a:t>
            </a:r>
            <a:r>
              <a:rPr sz="2300" spc="5" dirty="0"/>
              <a:t>  </a:t>
            </a:r>
            <a:r>
              <a:rPr sz="2300" dirty="0"/>
              <a:t>and</a:t>
            </a:r>
            <a:r>
              <a:rPr sz="2300" spc="15" dirty="0"/>
              <a:t>  </a:t>
            </a:r>
            <a:r>
              <a:rPr sz="2300" spc="50" dirty="0"/>
              <a:t>inventory</a:t>
            </a:r>
            <a:r>
              <a:rPr sz="2300" spc="20" dirty="0"/>
              <a:t>  </a:t>
            </a:r>
            <a:r>
              <a:rPr sz="2300" spc="60" dirty="0"/>
              <a:t>monitoring,</a:t>
            </a:r>
            <a:r>
              <a:rPr sz="2300" spc="15" dirty="0"/>
              <a:t>  </a:t>
            </a:r>
            <a:r>
              <a:rPr sz="2300" dirty="0"/>
              <a:t>and</a:t>
            </a:r>
            <a:r>
              <a:rPr sz="2300" spc="15" dirty="0"/>
              <a:t>  </a:t>
            </a:r>
            <a:r>
              <a:rPr sz="2300" spc="60" dirty="0"/>
              <a:t>even</a:t>
            </a:r>
            <a:r>
              <a:rPr sz="2300" spc="20" dirty="0"/>
              <a:t>  </a:t>
            </a:r>
            <a:r>
              <a:rPr sz="2300" spc="-10" dirty="0"/>
              <a:t>maintaining </a:t>
            </a:r>
            <a:r>
              <a:rPr sz="2300" spc="90" dirty="0"/>
              <a:t>the</a:t>
            </a:r>
            <a:r>
              <a:rPr sz="2300" spc="375" dirty="0"/>
              <a:t>  </a:t>
            </a:r>
            <a:r>
              <a:rPr sz="2300" spc="50" dirty="0"/>
              <a:t>right</a:t>
            </a:r>
            <a:r>
              <a:rPr sz="2300" spc="375" dirty="0"/>
              <a:t>  </a:t>
            </a:r>
            <a:r>
              <a:rPr sz="2300" spc="85" dirty="0"/>
              <a:t>proportions</a:t>
            </a:r>
            <a:r>
              <a:rPr sz="2300" spc="375" dirty="0"/>
              <a:t>  </a:t>
            </a:r>
            <a:r>
              <a:rPr sz="2300" spc="145" dirty="0"/>
              <a:t>of</a:t>
            </a:r>
            <a:r>
              <a:rPr sz="2300" spc="380" dirty="0"/>
              <a:t>  </a:t>
            </a:r>
            <a:r>
              <a:rPr sz="2300" spc="65" dirty="0"/>
              <a:t>essential</a:t>
            </a:r>
            <a:r>
              <a:rPr sz="2300" spc="375" dirty="0"/>
              <a:t>  </a:t>
            </a:r>
            <a:r>
              <a:rPr sz="2300" spc="75" dirty="0"/>
              <a:t>plant</a:t>
            </a:r>
            <a:r>
              <a:rPr sz="2300" spc="375" dirty="0"/>
              <a:t>  </a:t>
            </a:r>
            <a:r>
              <a:rPr sz="2300" spc="40" dirty="0"/>
              <a:t>nutrients</a:t>
            </a:r>
            <a:endParaRPr sz="2300"/>
          </a:p>
        </p:txBody>
      </p:sp>
      <p:sp>
        <p:nvSpPr>
          <p:cNvPr id="4" name="object 4"/>
          <p:cNvSpPr txBox="1"/>
          <p:nvPr/>
        </p:nvSpPr>
        <p:spPr>
          <a:xfrm>
            <a:off x="9131300" y="5312650"/>
            <a:ext cx="7614920" cy="2168525"/>
          </a:xfrm>
          <a:prstGeom prst="rect">
            <a:avLst/>
          </a:prstGeom>
        </p:spPr>
        <p:txBody>
          <a:bodyPr vert="horz" wrap="square" lIns="0" tIns="12700" rIns="0" bIns="0" rtlCol="0">
            <a:spAutoFit/>
          </a:bodyPr>
          <a:lstStyle/>
          <a:p>
            <a:pPr marL="12700" marR="5080" algn="just">
              <a:lnSpc>
                <a:spcPct val="122300"/>
              </a:lnSpc>
              <a:spcBef>
                <a:spcPts val="100"/>
              </a:spcBef>
            </a:pPr>
            <a:r>
              <a:rPr sz="2300" spc="45" dirty="0">
                <a:latin typeface="Arial"/>
                <a:cs typeface="Arial"/>
              </a:rPr>
              <a:t>(nitrogen,</a:t>
            </a:r>
            <a:r>
              <a:rPr sz="2300" spc="130" dirty="0">
                <a:latin typeface="Arial"/>
                <a:cs typeface="Arial"/>
              </a:rPr>
              <a:t> </a:t>
            </a:r>
            <a:r>
              <a:rPr sz="2300" spc="75" dirty="0">
                <a:latin typeface="Arial"/>
                <a:cs typeface="Arial"/>
              </a:rPr>
              <a:t>phosphorus,</a:t>
            </a:r>
            <a:r>
              <a:rPr sz="2300" spc="135" dirty="0">
                <a:latin typeface="Arial"/>
                <a:cs typeface="Arial"/>
              </a:rPr>
              <a:t> </a:t>
            </a:r>
            <a:r>
              <a:rPr sz="2300" dirty="0">
                <a:latin typeface="Arial"/>
                <a:cs typeface="Arial"/>
              </a:rPr>
              <a:t>and</a:t>
            </a:r>
            <a:r>
              <a:rPr sz="2300" spc="135" dirty="0">
                <a:latin typeface="Arial"/>
                <a:cs typeface="Arial"/>
              </a:rPr>
              <a:t> </a:t>
            </a:r>
            <a:r>
              <a:rPr sz="2300" spc="50" dirty="0">
                <a:latin typeface="Arial"/>
                <a:cs typeface="Arial"/>
              </a:rPr>
              <a:t>potassium)</a:t>
            </a:r>
            <a:r>
              <a:rPr sz="2300" spc="130" dirty="0">
                <a:latin typeface="Arial"/>
                <a:cs typeface="Arial"/>
              </a:rPr>
              <a:t> </a:t>
            </a:r>
            <a:r>
              <a:rPr sz="2300" dirty="0">
                <a:latin typeface="Arial"/>
                <a:cs typeface="Arial"/>
              </a:rPr>
              <a:t>in</a:t>
            </a:r>
            <a:r>
              <a:rPr sz="2300" spc="135" dirty="0">
                <a:latin typeface="Arial"/>
                <a:cs typeface="Arial"/>
              </a:rPr>
              <a:t> </a:t>
            </a:r>
            <a:r>
              <a:rPr sz="2300" spc="90" dirty="0">
                <a:latin typeface="Arial"/>
                <a:cs typeface="Arial"/>
              </a:rPr>
              <a:t>the</a:t>
            </a:r>
            <a:r>
              <a:rPr sz="2300" spc="135" dirty="0">
                <a:latin typeface="Arial"/>
                <a:cs typeface="Arial"/>
              </a:rPr>
              <a:t> </a:t>
            </a:r>
            <a:r>
              <a:rPr sz="2300" spc="70" dirty="0">
                <a:latin typeface="Arial"/>
                <a:cs typeface="Arial"/>
              </a:rPr>
              <a:t>soil</a:t>
            </a:r>
            <a:r>
              <a:rPr sz="2300" spc="135" dirty="0">
                <a:latin typeface="Arial"/>
                <a:cs typeface="Arial"/>
              </a:rPr>
              <a:t> </a:t>
            </a:r>
            <a:r>
              <a:rPr sz="2300" spc="-10" dirty="0">
                <a:latin typeface="Arial"/>
                <a:cs typeface="Arial"/>
              </a:rPr>
              <a:t>using </a:t>
            </a:r>
            <a:r>
              <a:rPr sz="2300" spc="55" dirty="0">
                <a:latin typeface="Arial"/>
                <a:cs typeface="Arial"/>
              </a:rPr>
              <a:t>machine</a:t>
            </a:r>
            <a:r>
              <a:rPr sz="2300" spc="60" dirty="0">
                <a:latin typeface="Arial"/>
                <a:cs typeface="Arial"/>
              </a:rPr>
              <a:t>  </a:t>
            </a:r>
            <a:r>
              <a:rPr sz="2300" dirty="0">
                <a:latin typeface="Arial"/>
                <a:cs typeface="Arial"/>
              </a:rPr>
              <a:t>learning</a:t>
            </a:r>
            <a:r>
              <a:rPr sz="2300" spc="65" dirty="0">
                <a:latin typeface="Arial"/>
                <a:cs typeface="Arial"/>
              </a:rPr>
              <a:t>  </a:t>
            </a:r>
            <a:r>
              <a:rPr sz="2300" dirty="0">
                <a:latin typeface="Arial"/>
                <a:cs typeface="Arial"/>
              </a:rPr>
              <a:t>and</a:t>
            </a:r>
            <a:r>
              <a:rPr sz="2300" spc="65" dirty="0">
                <a:latin typeface="Arial"/>
                <a:cs typeface="Arial"/>
              </a:rPr>
              <a:t>  image  </a:t>
            </a:r>
            <a:r>
              <a:rPr sz="2300" spc="90" dirty="0">
                <a:latin typeface="Arial"/>
                <a:cs typeface="Arial"/>
              </a:rPr>
              <a:t>processing</a:t>
            </a:r>
            <a:r>
              <a:rPr sz="2300" spc="65" dirty="0">
                <a:latin typeface="Arial"/>
                <a:cs typeface="Arial"/>
              </a:rPr>
              <a:t>  </a:t>
            </a:r>
            <a:r>
              <a:rPr sz="2300" spc="60" dirty="0">
                <a:latin typeface="Arial"/>
                <a:cs typeface="Arial"/>
              </a:rPr>
              <a:t>techniques. </a:t>
            </a:r>
            <a:r>
              <a:rPr sz="2300" spc="65" dirty="0">
                <a:latin typeface="Arial"/>
                <a:cs typeface="Arial"/>
              </a:rPr>
              <a:t>Ultimately,</a:t>
            </a:r>
            <a:r>
              <a:rPr sz="2300" spc="215" dirty="0">
                <a:latin typeface="Arial"/>
                <a:cs typeface="Arial"/>
              </a:rPr>
              <a:t>  </a:t>
            </a:r>
            <a:r>
              <a:rPr sz="2300" spc="90" dirty="0">
                <a:latin typeface="Arial"/>
                <a:cs typeface="Arial"/>
              </a:rPr>
              <a:t>the</a:t>
            </a:r>
            <a:r>
              <a:rPr sz="2300" spc="215" dirty="0">
                <a:latin typeface="Arial"/>
                <a:cs typeface="Arial"/>
              </a:rPr>
              <a:t>  </a:t>
            </a:r>
            <a:r>
              <a:rPr sz="2300" spc="105" dirty="0">
                <a:latin typeface="Arial"/>
                <a:cs typeface="Arial"/>
              </a:rPr>
              <a:t>project</a:t>
            </a:r>
            <a:r>
              <a:rPr sz="2300" spc="215" dirty="0">
                <a:latin typeface="Arial"/>
                <a:cs typeface="Arial"/>
              </a:rPr>
              <a:t>  </a:t>
            </a:r>
            <a:r>
              <a:rPr sz="2300" dirty="0">
                <a:latin typeface="Arial"/>
                <a:cs typeface="Arial"/>
              </a:rPr>
              <a:t>envisions</a:t>
            </a:r>
            <a:r>
              <a:rPr sz="2300" spc="215" dirty="0">
                <a:latin typeface="Arial"/>
                <a:cs typeface="Arial"/>
              </a:rPr>
              <a:t>  </a:t>
            </a:r>
            <a:r>
              <a:rPr sz="2300" dirty="0">
                <a:latin typeface="Arial"/>
                <a:cs typeface="Arial"/>
              </a:rPr>
              <a:t>a</a:t>
            </a:r>
            <a:r>
              <a:rPr sz="2300" spc="215" dirty="0">
                <a:latin typeface="Arial"/>
                <a:cs typeface="Arial"/>
              </a:rPr>
              <a:t>  </a:t>
            </a:r>
            <a:r>
              <a:rPr sz="2300" spc="55" dirty="0">
                <a:latin typeface="Arial"/>
                <a:cs typeface="Arial"/>
              </a:rPr>
              <a:t>sustainable</a:t>
            </a:r>
            <a:r>
              <a:rPr sz="2300" spc="215" dirty="0">
                <a:latin typeface="Arial"/>
                <a:cs typeface="Arial"/>
              </a:rPr>
              <a:t>  </a:t>
            </a:r>
            <a:r>
              <a:rPr sz="2300" spc="-25" dirty="0">
                <a:latin typeface="Arial"/>
                <a:cs typeface="Arial"/>
              </a:rPr>
              <a:t>IoT </a:t>
            </a:r>
            <a:r>
              <a:rPr sz="2300" spc="70" dirty="0">
                <a:latin typeface="Arial"/>
                <a:cs typeface="Arial"/>
              </a:rPr>
              <a:t>solution</a:t>
            </a:r>
            <a:r>
              <a:rPr sz="2300" spc="105" dirty="0">
                <a:latin typeface="Arial"/>
                <a:cs typeface="Arial"/>
              </a:rPr>
              <a:t>  </a:t>
            </a:r>
            <a:r>
              <a:rPr sz="2300" spc="70" dirty="0">
                <a:latin typeface="Arial"/>
                <a:cs typeface="Arial"/>
              </a:rPr>
              <a:t>that</a:t>
            </a:r>
            <a:r>
              <a:rPr sz="2300" spc="105" dirty="0">
                <a:latin typeface="Arial"/>
                <a:cs typeface="Arial"/>
              </a:rPr>
              <a:t>  </a:t>
            </a:r>
            <a:r>
              <a:rPr sz="2300" spc="75" dirty="0">
                <a:latin typeface="Arial"/>
                <a:cs typeface="Arial"/>
              </a:rPr>
              <a:t>makes</a:t>
            </a:r>
            <a:r>
              <a:rPr sz="2300" spc="110" dirty="0">
                <a:latin typeface="Arial"/>
                <a:cs typeface="Arial"/>
              </a:rPr>
              <a:t>  </a:t>
            </a:r>
            <a:r>
              <a:rPr sz="2300" spc="55" dirty="0">
                <a:latin typeface="Arial"/>
                <a:cs typeface="Arial"/>
              </a:rPr>
              <a:t>traditional</a:t>
            </a:r>
            <a:r>
              <a:rPr sz="2300" spc="105" dirty="0">
                <a:latin typeface="Arial"/>
                <a:cs typeface="Arial"/>
              </a:rPr>
              <a:t>  </a:t>
            </a:r>
            <a:r>
              <a:rPr sz="2300" spc="60" dirty="0">
                <a:latin typeface="Arial"/>
                <a:cs typeface="Arial"/>
              </a:rPr>
              <a:t>agriculture</a:t>
            </a:r>
            <a:r>
              <a:rPr sz="2300" spc="105" dirty="0">
                <a:latin typeface="Arial"/>
                <a:cs typeface="Arial"/>
              </a:rPr>
              <a:t>  </a:t>
            </a:r>
            <a:r>
              <a:rPr sz="2300" spc="85" dirty="0">
                <a:latin typeface="Arial"/>
                <a:cs typeface="Arial"/>
              </a:rPr>
              <a:t>practices </a:t>
            </a:r>
            <a:r>
              <a:rPr sz="2300" spc="100" dirty="0">
                <a:latin typeface="Arial"/>
                <a:cs typeface="Arial"/>
              </a:rPr>
              <a:t>more</a:t>
            </a:r>
            <a:r>
              <a:rPr sz="2300" spc="55" dirty="0">
                <a:latin typeface="Arial"/>
                <a:cs typeface="Arial"/>
              </a:rPr>
              <a:t> </a:t>
            </a:r>
            <a:r>
              <a:rPr sz="2300" spc="100" dirty="0">
                <a:latin typeface="Arial"/>
                <a:cs typeface="Arial"/>
              </a:rPr>
              <a:t>accessible</a:t>
            </a:r>
            <a:r>
              <a:rPr sz="2300" spc="55" dirty="0">
                <a:latin typeface="Arial"/>
                <a:cs typeface="Arial"/>
              </a:rPr>
              <a:t> </a:t>
            </a:r>
            <a:r>
              <a:rPr sz="2300" dirty="0">
                <a:latin typeface="Arial"/>
                <a:cs typeface="Arial"/>
              </a:rPr>
              <a:t>and</a:t>
            </a:r>
            <a:r>
              <a:rPr sz="2300" spc="60" dirty="0">
                <a:latin typeface="Arial"/>
                <a:cs typeface="Arial"/>
              </a:rPr>
              <a:t> </a:t>
            </a:r>
            <a:r>
              <a:rPr sz="2300" spc="70" dirty="0">
                <a:latin typeface="Arial"/>
                <a:cs typeface="Arial"/>
              </a:rPr>
              <a:t>efficient.</a:t>
            </a:r>
            <a:endParaRPr sz="2300">
              <a:latin typeface="Arial"/>
              <a:cs typeface="Arial"/>
            </a:endParaRPr>
          </a:p>
        </p:txBody>
      </p:sp>
      <p:sp>
        <p:nvSpPr>
          <p:cNvPr id="5" name="object 5"/>
          <p:cNvSpPr txBox="1"/>
          <p:nvPr/>
        </p:nvSpPr>
        <p:spPr>
          <a:xfrm>
            <a:off x="2800274" y="3415189"/>
            <a:ext cx="5102860" cy="1964055"/>
          </a:xfrm>
          <a:prstGeom prst="rect">
            <a:avLst/>
          </a:prstGeom>
        </p:spPr>
        <p:txBody>
          <a:bodyPr vert="horz" wrap="square" lIns="0" tIns="14605" rIns="0" bIns="0" rtlCol="0">
            <a:spAutoFit/>
          </a:bodyPr>
          <a:lstStyle/>
          <a:p>
            <a:pPr marL="1601470" algn="ctr">
              <a:lnSpc>
                <a:spcPct val="100000"/>
              </a:lnSpc>
              <a:spcBef>
                <a:spcPts val="115"/>
              </a:spcBef>
            </a:pPr>
            <a:r>
              <a:rPr sz="6200" spc="819" dirty="0">
                <a:latin typeface="Arial"/>
                <a:cs typeface="Arial"/>
              </a:rPr>
              <a:t>Mission</a:t>
            </a:r>
            <a:endParaRPr sz="6200">
              <a:latin typeface="Arial"/>
              <a:cs typeface="Arial"/>
            </a:endParaRPr>
          </a:p>
          <a:p>
            <a:pPr marL="12700">
              <a:lnSpc>
                <a:spcPct val="100000"/>
              </a:lnSpc>
              <a:spcBef>
                <a:spcPts val="365"/>
              </a:spcBef>
            </a:pPr>
            <a:r>
              <a:rPr sz="6200" spc="220" dirty="0">
                <a:latin typeface="Arial"/>
                <a:cs typeface="Arial"/>
              </a:rPr>
              <a:t>STATEMENT</a:t>
            </a:r>
            <a:endParaRPr sz="6200">
              <a:latin typeface="Arial"/>
              <a:cs typeface="Arial"/>
            </a:endParaRPr>
          </a:p>
        </p:txBody>
      </p:sp>
      <p:sp>
        <p:nvSpPr>
          <p:cNvPr id="6" name="object 6"/>
          <p:cNvSpPr/>
          <p:nvPr/>
        </p:nvSpPr>
        <p:spPr>
          <a:xfrm>
            <a:off x="0" y="5576370"/>
            <a:ext cx="7890509" cy="76200"/>
          </a:xfrm>
          <a:custGeom>
            <a:avLst/>
            <a:gdLst/>
            <a:ahLst/>
            <a:cxnLst/>
            <a:rect l="l" t="t" r="r" b="b"/>
            <a:pathLst>
              <a:path w="7890509" h="76200">
                <a:moveTo>
                  <a:pt x="7890384" y="76199"/>
                </a:moveTo>
                <a:lnTo>
                  <a:pt x="0" y="76199"/>
                </a:lnTo>
                <a:lnTo>
                  <a:pt x="0" y="0"/>
                </a:lnTo>
                <a:lnTo>
                  <a:pt x="7890384" y="0"/>
                </a:lnTo>
                <a:lnTo>
                  <a:pt x="7890384" y="76199"/>
                </a:lnTo>
                <a:close/>
              </a:path>
            </a:pathLst>
          </a:custGeom>
          <a:solidFill>
            <a:srgbClr val="C23A97"/>
          </a:solid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18287998" y="10286999"/>
                </a:moveTo>
                <a:lnTo>
                  <a:pt x="0" y="10286999"/>
                </a:lnTo>
                <a:lnTo>
                  <a:pt x="0" y="0"/>
                </a:lnTo>
                <a:lnTo>
                  <a:pt x="18287998" y="0"/>
                </a:lnTo>
                <a:lnTo>
                  <a:pt x="18287998" y="10286999"/>
                </a:lnTo>
                <a:close/>
              </a:path>
            </a:pathLst>
          </a:custGeom>
          <a:solidFill>
            <a:srgbClr val="F5F5F5"/>
          </a:solidFill>
        </p:spPr>
        <p:txBody>
          <a:bodyPr wrap="square" lIns="0" tIns="0" rIns="0" bIns="0" rtlCol="0"/>
          <a:lstStyle/>
          <a:p>
            <a:endParaRPr/>
          </a:p>
        </p:txBody>
      </p:sp>
      <p:pic>
        <p:nvPicPr>
          <p:cNvPr id="3" name="object 3"/>
          <p:cNvPicPr/>
          <p:nvPr/>
        </p:nvPicPr>
        <p:blipFill>
          <a:blip r:embed="rId2" cstate="print"/>
          <a:stretch>
            <a:fillRect/>
          </a:stretch>
        </p:blipFill>
        <p:spPr>
          <a:xfrm>
            <a:off x="13464514" y="0"/>
            <a:ext cx="4835785" cy="10288384"/>
          </a:xfrm>
          <a:prstGeom prst="rect">
            <a:avLst/>
          </a:prstGeom>
        </p:spPr>
      </p:pic>
      <p:sp>
        <p:nvSpPr>
          <p:cNvPr id="4" name="object 4"/>
          <p:cNvSpPr/>
          <p:nvPr/>
        </p:nvSpPr>
        <p:spPr>
          <a:xfrm>
            <a:off x="0" y="1668619"/>
            <a:ext cx="7468870" cy="76200"/>
          </a:xfrm>
          <a:custGeom>
            <a:avLst/>
            <a:gdLst/>
            <a:ahLst/>
            <a:cxnLst/>
            <a:rect l="l" t="t" r="r" b="b"/>
            <a:pathLst>
              <a:path w="7468870" h="76200">
                <a:moveTo>
                  <a:pt x="7468714" y="76199"/>
                </a:moveTo>
                <a:lnTo>
                  <a:pt x="0" y="76199"/>
                </a:lnTo>
                <a:lnTo>
                  <a:pt x="0" y="0"/>
                </a:lnTo>
                <a:lnTo>
                  <a:pt x="7468714" y="0"/>
                </a:lnTo>
                <a:lnTo>
                  <a:pt x="7468714" y="76199"/>
                </a:lnTo>
                <a:close/>
              </a:path>
            </a:pathLst>
          </a:custGeom>
          <a:solidFill>
            <a:srgbClr val="C23A97"/>
          </a:solidFill>
        </p:spPr>
        <p:txBody>
          <a:bodyPr wrap="square" lIns="0" tIns="0" rIns="0" bIns="0" rtlCol="0"/>
          <a:lstStyle/>
          <a:p>
            <a:endParaRPr/>
          </a:p>
        </p:txBody>
      </p:sp>
      <p:pic>
        <p:nvPicPr>
          <p:cNvPr id="5" name="object 5"/>
          <p:cNvPicPr/>
          <p:nvPr/>
        </p:nvPicPr>
        <p:blipFill>
          <a:blip r:embed="rId3" cstate="print"/>
          <a:stretch>
            <a:fillRect/>
          </a:stretch>
        </p:blipFill>
        <p:spPr>
          <a:xfrm>
            <a:off x="1431406" y="1793506"/>
            <a:ext cx="15420974" cy="8493492"/>
          </a:xfrm>
          <a:prstGeom prst="rect">
            <a:avLst/>
          </a:prstGeom>
        </p:spPr>
      </p:pic>
      <p:sp>
        <p:nvSpPr>
          <p:cNvPr id="6" name="object 6"/>
          <p:cNvSpPr txBox="1">
            <a:spLocks noGrp="1"/>
          </p:cNvSpPr>
          <p:nvPr>
            <p:ph type="title"/>
          </p:nvPr>
        </p:nvSpPr>
        <p:spPr>
          <a:xfrm>
            <a:off x="149918" y="178338"/>
            <a:ext cx="4325620" cy="1485900"/>
          </a:xfrm>
          <a:prstGeom prst="rect">
            <a:avLst/>
          </a:prstGeom>
        </p:spPr>
        <p:txBody>
          <a:bodyPr vert="horz" wrap="square" lIns="0" tIns="12700" rIns="0" bIns="0" rtlCol="0">
            <a:spAutoFit/>
          </a:bodyPr>
          <a:lstStyle/>
          <a:p>
            <a:pPr marL="12700">
              <a:lnSpc>
                <a:spcPts val="5990"/>
              </a:lnSpc>
              <a:spcBef>
                <a:spcPts val="100"/>
              </a:spcBef>
            </a:pPr>
            <a:r>
              <a:rPr sz="5000" spc="650" dirty="0"/>
              <a:t>Proposed</a:t>
            </a:r>
            <a:endParaRPr sz="5000"/>
          </a:p>
          <a:p>
            <a:pPr marL="12700">
              <a:lnSpc>
                <a:spcPts val="5510"/>
              </a:lnSpc>
            </a:pPr>
            <a:r>
              <a:rPr sz="4600" spc="140" dirty="0"/>
              <a:t>O</a:t>
            </a:r>
            <a:r>
              <a:rPr sz="4600" spc="-675" dirty="0"/>
              <a:t> </a:t>
            </a:r>
            <a:r>
              <a:rPr sz="4600" spc="120" dirty="0"/>
              <a:t>B</a:t>
            </a:r>
            <a:r>
              <a:rPr sz="4600" spc="-670" dirty="0"/>
              <a:t> </a:t>
            </a:r>
            <a:r>
              <a:rPr sz="4600" spc="-530" dirty="0"/>
              <a:t>J</a:t>
            </a:r>
            <a:r>
              <a:rPr sz="4600" spc="-670" dirty="0"/>
              <a:t> </a:t>
            </a:r>
            <a:r>
              <a:rPr sz="4600" spc="-254" dirty="0"/>
              <a:t>E</a:t>
            </a:r>
            <a:r>
              <a:rPr sz="4600" spc="-670" dirty="0"/>
              <a:t> </a:t>
            </a:r>
            <a:r>
              <a:rPr sz="4600" spc="130" dirty="0"/>
              <a:t>C</a:t>
            </a:r>
            <a:r>
              <a:rPr sz="4600" spc="-670" dirty="0"/>
              <a:t> </a:t>
            </a:r>
            <a:r>
              <a:rPr sz="4600" spc="80" dirty="0"/>
              <a:t>T</a:t>
            </a:r>
            <a:r>
              <a:rPr sz="4600" spc="-670" dirty="0"/>
              <a:t> </a:t>
            </a:r>
            <a:r>
              <a:rPr sz="4600" spc="-70" dirty="0"/>
              <a:t>I</a:t>
            </a:r>
            <a:r>
              <a:rPr sz="4600" spc="-670" dirty="0"/>
              <a:t> </a:t>
            </a:r>
            <a:r>
              <a:rPr sz="4600" spc="120" dirty="0"/>
              <a:t>V</a:t>
            </a:r>
            <a:r>
              <a:rPr sz="4600" spc="-670" dirty="0"/>
              <a:t> </a:t>
            </a:r>
            <a:r>
              <a:rPr sz="4600" spc="-254" dirty="0"/>
              <a:t>E</a:t>
            </a:r>
            <a:r>
              <a:rPr sz="4600" spc="-670" dirty="0"/>
              <a:t> </a:t>
            </a:r>
            <a:r>
              <a:rPr sz="4600" spc="10" dirty="0"/>
              <a:t>S</a:t>
            </a:r>
            <a:endParaRPr sz="4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04139" rIns="0" bIns="0" rtlCol="0">
            <a:spAutoFit/>
          </a:bodyPr>
          <a:lstStyle/>
          <a:p>
            <a:pPr marL="7971790" marR="5080" indent="-1917064">
              <a:lnSpc>
                <a:spcPts val="6830"/>
              </a:lnSpc>
              <a:spcBef>
                <a:spcPts val="819"/>
              </a:spcBef>
              <a:tabLst>
                <a:tab pos="15327630" algn="l"/>
              </a:tabLst>
            </a:pPr>
            <a:r>
              <a:rPr spc="250" dirty="0"/>
              <a:t>UAV</a:t>
            </a:r>
            <a:r>
              <a:rPr spc="385" dirty="0"/>
              <a:t> </a:t>
            </a:r>
            <a:r>
              <a:rPr spc="225" dirty="0"/>
              <a:t>PATH</a:t>
            </a:r>
            <a:r>
              <a:rPr spc="385" dirty="0"/>
              <a:t> </a:t>
            </a:r>
            <a:r>
              <a:rPr spc="204" dirty="0"/>
              <a:t>PLANNING</a:t>
            </a:r>
            <a:r>
              <a:rPr dirty="0"/>
              <a:t>	</a:t>
            </a:r>
            <a:r>
              <a:rPr spc="360" dirty="0"/>
              <a:t>&amp; </a:t>
            </a:r>
            <a:r>
              <a:rPr spc="285" dirty="0"/>
              <a:t>DATA</a:t>
            </a:r>
            <a:r>
              <a:rPr spc="390" dirty="0"/>
              <a:t> </a:t>
            </a:r>
            <a:r>
              <a:rPr spc="185" dirty="0"/>
              <a:t>HARVESTING</a:t>
            </a:r>
          </a:p>
        </p:txBody>
      </p:sp>
      <p:sp>
        <p:nvSpPr>
          <p:cNvPr id="3" name="object 3"/>
          <p:cNvSpPr/>
          <p:nvPr/>
        </p:nvSpPr>
        <p:spPr>
          <a:xfrm>
            <a:off x="6414804" y="2626588"/>
            <a:ext cx="10678160" cy="38100"/>
          </a:xfrm>
          <a:custGeom>
            <a:avLst/>
            <a:gdLst/>
            <a:ahLst/>
            <a:cxnLst/>
            <a:rect l="l" t="t" r="r" b="b"/>
            <a:pathLst>
              <a:path w="10678160" h="38100">
                <a:moveTo>
                  <a:pt x="10677576" y="38086"/>
                </a:moveTo>
                <a:lnTo>
                  <a:pt x="0" y="0"/>
                </a:lnTo>
              </a:path>
            </a:pathLst>
          </a:custGeom>
          <a:ln w="76199">
            <a:solidFill>
              <a:srgbClr val="C23A97"/>
            </a:solidFill>
          </a:ln>
        </p:spPr>
        <p:txBody>
          <a:bodyPr wrap="square" lIns="0" tIns="0" rIns="0" bIns="0" rtlCol="0"/>
          <a:lstStyle/>
          <a:p>
            <a:endParaRPr/>
          </a:p>
        </p:txBody>
      </p:sp>
      <p:sp>
        <p:nvSpPr>
          <p:cNvPr id="4" name="object 4"/>
          <p:cNvSpPr txBox="1">
            <a:spLocks noGrp="1"/>
          </p:cNvSpPr>
          <p:nvPr>
            <p:ph type="body" idx="1"/>
          </p:nvPr>
        </p:nvSpPr>
        <p:spPr>
          <a:prstGeom prst="rect">
            <a:avLst/>
          </a:prstGeom>
        </p:spPr>
        <p:txBody>
          <a:bodyPr vert="horz" wrap="square" lIns="0" tIns="12700" rIns="0" bIns="0" rtlCol="0">
            <a:spAutoFit/>
          </a:bodyPr>
          <a:lstStyle/>
          <a:p>
            <a:pPr marL="5715" algn="ctr">
              <a:lnSpc>
                <a:spcPts val="4210"/>
              </a:lnSpc>
              <a:spcBef>
                <a:spcPts val="100"/>
              </a:spcBef>
            </a:pPr>
            <a:r>
              <a:rPr spc="-254" dirty="0"/>
              <a:t>PURPOSE</a:t>
            </a:r>
            <a:r>
              <a:rPr spc="15" dirty="0"/>
              <a:t> </a:t>
            </a:r>
            <a:r>
              <a:rPr spc="-265" dirty="0"/>
              <a:t>OF</a:t>
            </a:r>
            <a:r>
              <a:rPr spc="15" dirty="0"/>
              <a:t> </a:t>
            </a:r>
            <a:r>
              <a:rPr spc="-155" dirty="0"/>
              <a:t>UAV</a:t>
            </a:r>
            <a:r>
              <a:rPr spc="20" dirty="0"/>
              <a:t> </a:t>
            </a:r>
            <a:r>
              <a:rPr spc="-200" dirty="0"/>
              <a:t>PATH</a:t>
            </a:r>
            <a:r>
              <a:rPr spc="15" dirty="0"/>
              <a:t> </a:t>
            </a:r>
            <a:r>
              <a:rPr spc="-50" dirty="0"/>
              <a:t>PLANNING</a:t>
            </a:r>
          </a:p>
          <a:p>
            <a:pPr marL="19050" marR="5080" algn="ctr">
              <a:lnSpc>
                <a:spcPts val="2550"/>
              </a:lnSpc>
              <a:spcBef>
                <a:spcPts val="200"/>
              </a:spcBef>
            </a:pPr>
            <a:r>
              <a:rPr sz="2350" spc="60" dirty="0"/>
              <a:t>UAV</a:t>
            </a:r>
            <a:r>
              <a:rPr sz="2350" spc="204" dirty="0"/>
              <a:t> </a:t>
            </a:r>
            <a:r>
              <a:rPr sz="2350" spc="65" dirty="0"/>
              <a:t>path</a:t>
            </a:r>
            <a:r>
              <a:rPr sz="2350" spc="204" dirty="0"/>
              <a:t> </a:t>
            </a:r>
            <a:r>
              <a:rPr sz="2350" spc="75" dirty="0"/>
              <a:t>planning</a:t>
            </a:r>
            <a:r>
              <a:rPr sz="2350" spc="204" dirty="0"/>
              <a:t> </a:t>
            </a:r>
            <a:r>
              <a:rPr sz="2350" spc="75" dirty="0"/>
              <a:t>ensures</a:t>
            </a:r>
            <a:r>
              <a:rPr sz="2350" spc="200" dirty="0"/>
              <a:t> </a:t>
            </a:r>
            <a:r>
              <a:rPr sz="2350" spc="80" dirty="0"/>
              <a:t>efficient</a:t>
            </a:r>
            <a:r>
              <a:rPr sz="2350" spc="204" dirty="0"/>
              <a:t> </a:t>
            </a:r>
            <a:r>
              <a:rPr sz="2350" spc="60" dirty="0"/>
              <a:t>and</a:t>
            </a:r>
            <a:r>
              <a:rPr sz="2350" spc="204" dirty="0"/>
              <a:t> </a:t>
            </a:r>
            <a:r>
              <a:rPr sz="2350" spc="65" dirty="0"/>
              <a:t>safe</a:t>
            </a:r>
            <a:r>
              <a:rPr sz="2350" spc="204" dirty="0"/>
              <a:t> </a:t>
            </a:r>
            <a:r>
              <a:rPr sz="2350" spc="80" dirty="0"/>
              <a:t>navigation</a:t>
            </a:r>
            <a:r>
              <a:rPr sz="2350" spc="204" dirty="0"/>
              <a:t> </a:t>
            </a:r>
            <a:r>
              <a:rPr sz="2350" spc="60" dirty="0"/>
              <a:t>for</a:t>
            </a:r>
            <a:r>
              <a:rPr sz="2350" spc="204" dirty="0"/>
              <a:t> </a:t>
            </a:r>
            <a:r>
              <a:rPr sz="2350" spc="75" dirty="0"/>
              <a:t>drones,</a:t>
            </a:r>
            <a:r>
              <a:rPr sz="2350" spc="204" dirty="0"/>
              <a:t> </a:t>
            </a:r>
            <a:r>
              <a:rPr sz="2350" spc="80" dirty="0"/>
              <a:t>optimizing</a:t>
            </a:r>
            <a:r>
              <a:rPr sz="2350" spc="200" dirty="0"/>
              <a:t> </a:t>
            </a:r>
            <a:r>
              <a:rPr sz="2350" spc="75" dirty="0"/>
              <a:t>flight</a:t>
            </a:r>
            <a:r>
              <a:rPr sz="2350" spc="204" dirty="0"/>
              <a:t> </a:t>
            </a:r>
            <a:r>
              <a:rPr sz="2350" spc="70" dirty="0"/>
              <a:t>paths</a:t>
            </a:r>
            <a:r>
              <a:rPr sz="2350" spc="204" dirty="0"/>
              <a:t> </a:t>
            </a:r>
            <a:r>
              <a:rPr sz="2350" dirty="0"/>
              <a:t>to</a:t>
            </a:r>
            <a:r>
              <a:rPr sz="2350" spc="204" dirty="0"/>
              <a:t> </a:t>
            </a:r>
            <a:r>
              <a:rPr sz="2350" spc="65" dirty="0"/>
              <a:t>achieve </a:t>
            </a:r>
            <a:r>
              <a:rPr sz="2350" spc="75" dirty="0"/>
              <a:t>specific</a:t>
            </a:r>
            <a:r>
              <a:rPr sz="2350" spc="210" dirty="0"/>
              <a:t> </a:t>
            </a:r>
            <a:r>
              <a:rPr sz="2350" spc="70" dirty="0"/>
              <a:t>objectives.</a:t>
            </a:r>
            <a:endParaRPr sz="2350"/>
          </a:p>
          <a:p>
            <a:pPr marL="6350">
              <a:lnSpc>
                <a:spcPct val="100000"/>
              </a:lnSpc>
              <a:spcBef>
                <a:spcPts val="55"/>
              </a:spcBef>
            </a:pPr>
            <a:endParaRPr sz="2900"/>
          </a:p>
          <a:p>
            <a:pPr marL="5715" algn="ctr">
              <a:lnSpc>
                <a:spcPts val="4210"/>
              </a:lnSpc>
            </a:pPr>
            <a:r>
              <a:rPr spc="-150" dirty="0"/>
              <a:t>IMPORTANCE</a:t>
            </a:r>
            <a:r>
              <a:rPr spc="-80" dirty="0"/>
              <a:t> </a:t>
            </a:r>
            <a:r>
              <a:rPr spc="-265" dirty="0"/>
              <a:t>OF</a:t>
            </a:r>
            <a:r>
              <a:rPr spc="15" dirty="0"/>
              <a:t> </a:t>
            </a:r>
            <a:r>
              <a:rPr spc="-105" dirty="0"/>
              <a:t>DATA</a:t>
            </a:r>
            <a:r>
              <a:rPr spc="-35" dirty="0"/>
              <a:t> </a:t>
            </a:r>
            <a:r>
              <a:rPr spc="-95" dirty="0"/>
              <a:t>HARVESTING</a:t>
            </a:r>
          </a:p>
          <a:p>
            <a:pPr marL="288290" marR="274320" algn="ctr">
              <a:lnSpc>
                <a:spcPts val="2550"/>
              </a:lnSpc>
              <a:spcBef>
                <a:spcPts val="200"/>
              </a:spcBef>
            </a:pPr>
            <a:r>
              <a:rPr sz="2350" spc="65" dirty="0"/>
              <a:t>Data</a:t>
            </a:r>
            <a:r>
              <a:rPr sz="2350" spc="190" dirty="0"/>
              <a:t> </a:t>
            </a:r>
            <a:r>
              <a:rPr sz="2350" spc="80" dirty="0"/>
              <a:t>harvesting</a:t>
            </a:r>
            <a:r>
              <a:rPr sz="2350" spc="204" dirty="0"/>
              <a:t> </a:t>
            </a:r>
            <a:r>
              <a:rPr sz="2350" spc="75" dirty="0"/>
              <a:t>involves</a:t>
            </a:r>
            <a:r>
              <a:rPr sz="2350" spc="200" dirty="0"/>
              <a:t> </a:t>
            </a:r>
            <a:r>
              <a:rPr sz="2350" spc="80" dirty="0"/>
              <a:t>collecting</a:t>
            </a:r>
            <a:r>
              <a:rPr sz="2350" spc="204" dirty="0"/>
              <a:t> </a:t>
            </a:r>
            <a:r>
              <a:rPr sz="2350" spc="60" dirty="0"/>
              <a:t>and</a:t>
            </a:r>
            <a:r>
              <a:rPr sz="2350" spc="200" dirty="0"/>
              <a:t> </a:t>
            </a:r>
            <a:r>
              <a:rPr sz="2350" spc="80" dirty="0"/>
              <a:t>analyzing</a:t>
            </a:r>
            <a:r>
              <a:rPr sz="2350" spc="204" dirty="0"/>
              <a:t> </a:t>
            </a:r>
            <a:r>
              <a:rPr sz="2350" spc="75" dirty="0"/>
              <a:t>valuable</a:t>
            </a:r>
            <a:r>
              <a:rPr sz="2350" spc="200" dirty="0"/>
              <a:t> </a:t>
            </a:r>
            <a:r>
              <a:rPr sz="2350" spc="80" dirty="0"/>
              <a:t>information</a:t>
            </a:r>
            <a:r>
              <a:rPr sz="2350" spc="204" dirty="0"/>
              <a:t> </a:t>
            </a:r>
            <a:r>
              <a:rPr sz="2350" spc="70" dirty="0"/>
              <a:t>using</a:t>
            </a:r>
            <a:r>
              <a:rPr sz="2350" spc="200" dirty="0"/>
              <a:t> </a:t>
            </a:r>
            <a:r>
              <a:rPr sz="2350" spc="75" dirty="0"/>
              <a:t>sensors</a:t>
            </a:r>
            <a:r>
              <a:rPr sz="2350" spc="204" dirty="0"/>
              <a:t> </a:t>
            </a:r>
            <a:r>
              <a:rPr sz="2350" spc="60" dirty="0"/>
              <a:t>and</a:t>
            </a:r>
            <a:r>
              <a:rPr sz="2350" spc="200" dirty="0"/>
              <a:t> </a:t>
            </a:r>
            <a:r>
              <a:rPr sz="2350" spc="65" dirty="0"/>
              <a:t>devices </a:t>
            </a:r>
            <a:r>
              <a:rPr sz="2350" spc="75" dirty="0"/>
              <a:t>mounted</a:t>
            </a:r>
            <a:r>
              <a:rPr sz="2350" spc="200" dirty="0"/>
              <a:t> </a:t>
            </a:r>
            <a:r>
              <a:rPr sz="2350" dirty="0"/>
              <a:t>on</a:t>
            </a:r>
            <a:r>
              <a:rPr sz="2350" spc="215" dirty="0"/>
              <a:t> </a:t>
            </a:r>
            <a:r>
              <a:rPr sz="2350" spc="65" dirty="0"/>
              <a:t>UAV.</a:t>
            </a:r>
            <a:r>
              <a:rPr sz="2350" spc="210" dirty="0"/>
              <a:t> </a:t>
            </a:r>
            <a:r>
              <a:rPr sz="2350" spc="60" dirty="0"/>
              <a:t>UAV</a:t>
            </a:r>
            <a:r>
              <a:rPr sz="2350" spc="210" dirty="0"/>
              <a:t> </a:t>
            </a:r>
            <a:r>
              <a:rPr sz="2350" spc="75" dirty="0"/>
              <a:t>gather</a:t>
            </a:r>
            <a:r>
              <a:rPr sz="2350" spc="215" dirty="0"/>
              <a:t> </a:t>
            </a:r>
            <a:r>
              <a:rPr sz="2350" spc="75" dirty="0"/>
              <a:t>various</a:t>
            </a:r>
            <a:r>
              <a:rPr sz="2350" spc="210" dirty="0"/>
              <a:t> </a:t>
            </a:r>
            <a:r>
              <a:rPr sz="2350" spc="65" dirty="0"/>
              <a:t>data</a:t>
            </a:r>
            <a:r>
              <a:rPr sz="2350" spc="210" dirty="0"/>
              <a:t> </a:t>
            </a:r>
            <a:r>
              <a:rPr sz="2350" spc="70" dirty="0"/>
              <a:t>types</a:t>
            </a:r>
            <a:r>
              <a:rPr sz="2350" spc="210" dirty="0"/>
              <a:t> </a:t>
            </a:r>
            <a:r>
              <a:rPr sz="2350" spc="65" dirty="0"/>
              <a:t>such</a:t>
            </a:r>
            <a:r>
              <a:rPr sz="2350" spc="215" dirty="0"/>
              <a:t> </a:t>
            </a:r>
            <a:r>
              <a:rPr sz="2350" dirty="0"/>
              <a:t>as</a:t>
            </a:r>
            <a:r>
              <a:rPr sz="2350" spc="210" dirty="0"/>
              <a:t> </a:t>
            </a:r>
            <a:r>
              <a:rPr sz="2350" spc="75" dirty="0"/>
              <a:t>aerial</a:t>
            </a:r>
            <a:r>
              <a:rPr sz="2350" spc="210" dirty="0"/>
              <a:t> </a:t>
            </a:r>
            <a:r>
              <a:rPr sz="2350" spc="75" dirty="0"/>
              <a:t>imagery,</a:t>
            </a:r>
            <a:r>
              <a:rPr sz="2350" spc="215" dirty="0"/>
              <a:t> </a:t>
            </a:r>
            <a:r>
              <a:rPr sz="2350" spc="60" dirty="0"/>
              <a:t>and</a:t>
            </a:r>
            <a:r>
              <a:rPr sz="2350" spc="210" dirty="0"/>
              <a:t> </a:t>
            </a:r>
            <a:r>
              <a:rPr sz="2350" spc="70" dirty="0"/>
              <a:t>environmental parameters.</a:t>
            </a:r>
            <a:endParaRPr sz="2350"/>
          </a:p>
          <a:p>
            <a:pPr marL="6350">
              <a:lnSpc>
                <a:spcPct val="100000"/>
              </a:lnSpc>
            </a:pPr>
            <a:endParaRPr sz="2300"/>
          </a:p>
          <a:p>
            <a:pPr marL="6350">
              <a:lnSpc>
                <a:spcPct val="100000"/>
              </a:lnSpc>
              <a:spcBef>
                <a:spcPts val="10"/>
              </a:spcBef>
            </a:pPr>
            <a:endParaRPr sz="2100"/>
          </a:p>
          <a:p>
            <a:pPr marL="1054735" marR="1047115" algn="ctr">
              <a:lnSpc>
                <a:spcPts val="3900"/>
              </a:lnSpc>
            </a:pPr>
            <a:r>
              <a:rPr spc="-170" dirty="0"/>
              <a:t>ADVANTAGES</a:t>
            </a:r>
            <a:r>
              <a:rPr spc="-70" dirty="0"/>
              <a:t> </a:t>
            </a:r>
            <a:r>
              <a:rPr spc="-265" dirty="0"/>
              <a:t>OF</a:t>
            </a:r>
            <a:r>
              <a:rPr spc="15" dirty="0"/>
              <a:t> </a:t>
            </a:r>
            <a:r>
              <a:rPr spc="-185" dirty="0"/>
              <a:t>INTEGRATING</a:t>
            </a:r>
            <a:r>
              <a:rPr spc="-25" dirty="0"/>
              <a:t> </a:t>
            </a:r>
            <a:r>
              <a:rPr spc="-200" dirty="0"/>
              <a:t>PATH</a:t>
            </a:r>
            <a:r>
              <a:rPr spc="-25" dirty="0"/>
              <a:t> </a:t>
            </a:r>
            <a:r>
              <a:rPr spc="-185" dirty="0"/>
              <a:t>PLANNING</a:t>
            </a:r>
            <a:r>
              <a:rPr spc="-30" dirty="0"/>
              <a:t> </a:t>
            </a:r>
            <a:r>
              <a:rPr spc="-125" dirty="0"/>
              <a:t>AND</a:t>
            </a:r>
            <a:r>
              <a:rPr spc="-25" dirty="0"/>
              <a:t> </a:t>
            </a:r>
            <a:r>
              <a:rPr spc="-20" dirty="0"/>
              <a:t>DATA </a:t>
            </a:r>
            <a:r>
              <a:rPr spc="-114" dirty="0"/>
              <a:t>HARVESTING</a:t>
            </a:r>
          </a:p>
          <a:p>
            <a:pPr marL="151130" marR="137160" algn="ctr">
              <a:lnSpc>
                <a:spcPts val="2550"/>
              </a:lnSpc>
              <a:spcBef>
                <a:spcPts val="30"/>
              </a:spcBef>
            </a:pPr>
            <a:r>
              <a:rPr sz="2350" spc="80" dirty="0"/>
              <a:t>Integrating</a:t>
            </a:r>
            <a:r>
              <a:rPr sz="2350" spc="195" dirty="0"/>
              <a:t> </a:t>
            </a:r>
            <a:r>
              <a:rPr sz="2350" spc="65" dirty="0"/>
              <a:t>path</a:t>
            </a:r>
            <a:r>
              <a:rPr sz="2350" spc="204" dirty="0"/>
              <a:t> </a:t>
            </a:r>
            <a:r>
              <a:rPr sz="2350" spc="75" dirty="0"/>
              <a:t>planning</a:t>
            </a:r>
            <a:r>
              <a:rPr sz="2350" spc="204" dirty="0"/>
              <a:t> </a:t>
            </a:r>
            <a:r>
              <a:rPr sz="2350" spc="60" dirty="0"/>
              <a:t>and</a:t>
            </a:r>
            <a:r>
              <a:rPr sz="2350" spc="204" dirty="0"/>
              <a:t> </a:t>
            </a:r>
            <a:r>
              <a:rPr sz="2350" spc="65" dirty="0"/>
              <a:t>data</a:t>
            </a:r>
            <a:r>
              <a:rPr sz="2350" spc="204" dirty="0"/>
              <a:t> </a:t>
            </a:r>
            <a:r>
              <a:rPr sz="2350" spc="80" dirty="0"/>
              <a:t>harvesting</a:t>
            </a:r>
            <a:r>
              <a:rPr sz="2350" spc="210" dirty="0"/>
              <a:t> </a:t>
            </a:r>
            <a:r>
              <a:rPr sz="2350" spc="80" dirty="0"/>
              <a:t>maximizes</a:t>
            </a:r>
            <a:r>
              <a:rPr sz="2350" spc="204" dirty="0"/>
              <a:t> </a:t>
            </a:r>
            <a:r>
              <a:rPr sz="2350" spc="80" dirty="0"/>
              <a:t>efficiency,</a:t>
            </a:r>
            <a:r>
              <a:rPr sz="2350" spc="204" dirty="0"/>
              <a:t> </a:t>
            </a:r>
            <a:r>
              <a:rPr sz="2350" spc="75" dirty="0"/>
              <a:t>enhances</a:t>
            </a:r>
            <a:r>
              <a:rPr sz="2350" spc="204" dirty="0"/>
              <a:t> </a:t>
            </a:r>
            <a:r>
              <a:rPr sz="2350" spc="65" dirty="0"/>
              <a:t>data</a:t>
            </a:r>
            <a:r>
              <a:rPr sz="2350" spc="204" dirty="0"/>
              <a:t> </a:t>
            </a:r>
            <a:r>
              <a:rPr sz="2350" spc="75" dirty="0"/>
              <a:t>quality,</a:t>
            </a:r>
            <a:r>
              <a:rPr sz="2350" spc="204" dirty="0"/>
              <a:t> </a:t>
            </a:r>
            <a:r>
              <a:rPr sz="2350" spc="65" dirty="0"/>
              <a:t>reduces </a:t>
            </a:r>
            <a:r>
              <a:rPr sz="2350" spc="75" dirty="0"/>
              <a:t>flight</a:t>
            </a:r>
            <a:r>
              <a:rPr sz="2350" spc="190" dirty="0"/>
              <a:t> </a:t>
            </a:r>
            <a:r>
              <a:rPr sz="2350" spc="70" dirty="0"/>
              <a:t>time,</a:t>
            </a:r>
            <a:r>
              <a:rPr sz="2350" spc="200" dirty="0"/>
              <a:t> </a:t>
            </a:r>
            <a:r>
              <a:rPr sz="2350" spc="60" dirty="0"/>
              <a:t>and</a:t>
            </a:r>
            <a:r>
              <a:rPr sz="2350" spc="204" dirty="0"/>
              <a:t> </a:t>
            </a:r>
            <a:r>
              <a:rPr sz="2350" spc="75" dirty="0"/>
              <a:t>enables</a:t>
            </a:r>
            <a:r>
              <a:rPr sz="2350" spc="200" dirty="0"/>
              <a:t> </a:t>
            </a:r>
            <a:r>
              <a:rPr sz="2350" spc="75" dirty="0"/>
              <a:t>targeted</a:t>
            </a:r>
            <a:r>
              <a:rPr sz="2350" spc="200" dirty="0"/>
              <a:t> </a:t>
            </a:r>
            <a:r>
              <a:rPr sz="2350" spc="65" dirty="0"/>
              <a:t>data</a:t>
            </a:r>
            <a:r>
              <a:rPr sz="2350" spc="200" dirty="0"/>
              <a:t> </a:t>
            </a:r>
            <a:r>
              <a:rPr sz="2350" spc="70" dirty="0"/>
              <a:t>collection.</a:t>
            </a:r>
            <a:endParaRPr sz="235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2" cstate="print"/>
            <a:stretch>
              <a:fillRect/>
            </a:stretch>
          </p:blipFill>
          <p:spPr>
            <a:xfrm>
              <a:off x="0" y="0"/>
              <a:ext cx="18287999" cy="10286999"/>
            </a:xfrm>
            <a:prstGeom prst="rect">
              <a:avLst/>
            </a:prstGeom>
          </p:spPr>
        </p:pic>
        <p:sp>
          <p:nvSpPr>
            <p:cNvPr id="4" name="object 4"/>
            <p:cNvSpPr/>
            <p:nvPr/>
          </p:nvSpPr>
          <p:spPr>
            <a:xfrm>
              <a:off x="0" y="833145"/>
              <a:ext cx="18288000" cy="8731885"/>
            </a:xfrm>
            <a:custGeom>
              <a:avLst/>
              <a:gdLst/>
              <a:ahLst/>
              <a:cxnLst/>
              <a:rect l="l" t="t" r="r" b="b"/>
              <a:pathLst>
                <a:path w="18288000" h="8731885">
                  <a:moveTo>
                    <a:pt x="0" y="0"/>
                  </a:moveTo>
                  <a:lnTo>
                    <a:pt x="18287999" y="0"/>
                  </a:lnTo>
                  <a:lnTo>
                    <a:pt x="18287999" y="8731697"/>
                  </a:lnTo>
                  <a:lnTo>
                    <a:pt x="0" y="8731697"/>
                  </a:lnTo>
                  <a:lnTo>
                    <a:pt x="0" y="0"/>
                  </a:lnTo>
                  <a:close/>
                </a:path>
              </a:pathLst>
            </a:custGeom>
            <a:solidFill>
              <a:srgbClr val="F5F5F5"/>
            </a:solidFill>
          </p:spPr>
          <p:txBody>
            <a:bodyPr wrap="square" lIns="0" tIns="0" rIns="0" bIns="0" rtlCol="0"/>
            <a:lstStyle/>
            <a:p>
              <a:endParaRPr/>
            </a:p>
          </p:txBody>
        </p:sp>
      </p:grpSp>
      <p:sp>
        <p:nvSpPr>
          <p:cNvPr id="5" name="object 5"/>
          <p:cNvSpPr txBox="1">
            <a:spLocks noGrp="1"/>
          </p:cNvSpPr>
          <p:nvPr>
            <p:ph type="title"/>
          </p:nvPr>
        </p:nvSpPr>
        <p:spPr>
          <a:xfrm>
            <a:off x="8420489" y="804092"/>
            <a:ext cx="9880600" cy="1839595"/>
          </a:xfrm>
          <a:prstGeom prst="rect">
            <a:avLst/>
          </a:prstGeom>
        </p:spPr>
        <p:txBody>
          <a:bodyPr vert="horz" wrap="square" lIns="0" tIns="104139" rIns="0" bIns="0" rtlCol="0">
            <a:spAutoFit/>
          </a:bodyPr>
          <a:lstStyle/>
          <a:p>
            <a:pPr marL="1929130" marR="5080" indent="-1917064">
              <a:lnSpc>
                <a:spcPts val="6830"/>
              </a:lnSpc>
              <a:spcBef>
                <a:spcPts val="819"/>
              </a:spcBef>
              <a:tabLst>
                <a:tab pos="9284970" algn="l"/>
              </a:tabLst>
            </a:pPr>
            <a:r>
              <a:rPr spc="250" dirty="0"/>
              <a:t>UAV</a:t>
            </a:r>
            <a:r>
              <a:rPr spc="385" dirty="0"/>
              <a:t> </a:t>
            </a:r>
            <a:r>
              <a:rPr spc="225" dirty="0"/>
              <a:t>PATH</a:t>
            </a:r>
            <a:r>
              <a:rPr spc="385" dirty="0"/>
              <a:t> </a:t>
            </a:r>
            <a:r>
              <a:rPr spc="204" dirty="0"/>
              <a:t>PLANNING</a:t>
            </a:r>
            <a:r>
              <a:rPr dirty="0"/>
              <a:t>	</a:t>
            </a:r>
            <a:r>
              <a:rPr spc="360" dirty="0"/>
              <a:t>&amp; </a:t>
            </a:r>
            <a:r>
              <a:rPr spc="285" dirty="0"/>
              <a:t>DATA</a:t>
            </a:r>
            <a:r>
              <a:rPr spc="390" dirty="0"/>
              <a:t> </a:t>
            </a:r>
            <a:r>
              <a:rPr spc="185" dirty="0"/>
              <a:t>HARVESTING</a:t>
            </a:r>
          </a:p>
        </p:txBody>
      </p:sp>
      <p:grpSp>
        <p:nvGrpSpPr>
          <p:cNvPr id="6" name="object 6"/>
          <p:cNvGrpSpPr/>
          <p:nvPr/>
        </p:nvGrpSpPr>
        <p:grpSpPr>
          <a:xfrm>
            <a:off x="2588383" y="2607538"/>
            <a:ext cx="15737840" cy="6811645"/>
            <a:chOff x="2588383" y="2607538"/>
            <a:chExt cx="15737840" cy="6811645"/>
          </a:xfrm>
        </p:grpSpPr>
        <p:sp>
          <p:nvSpPr>
            <p:cNvPr id="7" name="object 7"/>
            <p:cNvSpPr/>
            <p:nvPr/>
          </p:nvSpPr>
          <p:spPr>
            <a:xfrm>
              <a:off x="7610302" y="2645638"/>
              <a:ext cx="10678160" cy="38100"/>
            </a:xfrm>
            <a:custGeom>
              <a:avLst/>
              <a:gdLst/>
              <a:ahLst/>
              <a:cxnLst/>
              <a:rect l="l" t="t" r="r" b="b"/>
              <a:pathLst>
                <a:path w="10678160" h="38100">
                  <a:moveTo>
                    <a:pt x="10677576" y="38086"/>
                  </a:moveTo>
                  <a:lnTo>
                    <a:pt x="0" y="0"/>
                  </a:lnTo>
                </a:path>
              </a:pathLst>
            </a:custGeom>
            <a:ln w="76199">
              <a:solidFill>
                <a:srgbClr val="C23A97"/>
              </a:solidFill>
            </a:ln>
          </p:spPr>
          <p:txBody>
            <a:bodyPr wrap="square" lIns="0" tIns="0" rIns="0" bIns="0" rtlCol="0"/>
            <a:lstStyle/>
            <a:p>
              <a:endParaRPr/>
            </a:p>
          </p:txBody>
        </p:sp>
        <p:pic>
          <p:nvPicPr>
            <p:cNvPr id="8" name="object 8"/>
            <p:cNvPicPr/>
            <p:nvPr/>
          </p:nvPicPr>
          <p:blipFill>
            <a:blip r:embed="rId3" cstate="print"/>
            <a:stretch>
              <a:fillRect/>
            </a:stretch>
          </p:blipFill>
          <p:spPr>
            <a:xfrm>
              <a:off x="2588383" y="2875505"/>
              <a:ext cx="13115924" cy="6543674"/>
            </a:xfrm>
            <a:prstGeom prst="rect">
              <a:avLst/>
            </a:prstGeom>
          </p:spPr>
        </p:pic>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11491893" y="1778808"/>
              <a:ext cx="5600700" cy="38735"/>
            </a:xfrm>
            <a:custGeom>
              <a:avLst/>
              <a:gdLst/>
              <a:ahLst/>
              <a:cxnLst/>
              <a:rect l="l" t="t" r="r" b="b"/>
              <a:pathLst>
                <a:path w="5600700" h="38735">
                  <a:moveTo>
                    <a:pt x="5600656" y="38141"/>
                  </a:moveTo>
                  <a:lnTo>
                    <a:pt x="0" y="0"/>
                  </a:lnTo>
                </a:path>
              </a:pathLst>
            </a:custGeom>
            <a:ln w="76200">
              <a:solidFill>
                <a:srgbClr val="C23A97"/>
              </a:solidFill>
            </a:ln>
          </p:spPr>
          <p:txBody>
            <a:bodyPr wrap="square" lIns="0" tIns="0" rIns="0" bIns="0" rtlCol="0"/>
            <a:lstStyle/>
            <a:p>
              <a:endParaRPr/>
            </a:p>
          </p:txBody>
        </p:sp>
        <p:pic>
          <p:nvPicPr>
            <p:cNvPr id="4" name="object 4"/>
            <p:cNvPicPr/>
            <p:nvPr/>
          </p:nvPicPr>
          <p:blipFill>
            <a:blip r:embed="rId2" cstate="print"/>
            <a:stretch>
              <a:fillRect/>
            </a:stretch>
          </p:blipFill>
          <p:spPr>
            <a:xfrm>
              <a:off x="9252887" y="2627504"/>
              <a:ext cx="7448549" cy="5648324"/>
            </a:xfrm>
            <a:prstGeom prst="rect">
              <a:avLst/>
            </a:prstGeom>
          </p:spPr>
        </p:pic>
        <p:pic>
          <p:nvPicPr>
            <p:cNvPr id="5" name="object 5"/>
            <p:cNvPicPr/>
            <p:nvPr/>
          </p:nvPicPr>
          <p:blipFill>
            <a:blip r:embed="rId3" cstate="print"/>
            <a:stretch>
              <a:fillRect/>
            </a:stretch>
          </p:blipFill>
          <p:spPr>
            <a:xfrm>
              <a:off x="1537314" y="2627504"/>
              <a:ext cx="7448549" cy="5648324"/>
            </a:xfrm>
            <a:prstGeom prst="rect">
              <a:avLst/>
            </a:prstGeom>
          </p:spPr>
        </p:pic>
      </p:grpSp>
      <p:sp>
        <p:nvSpPr>
          <p:cNvPr id="6" name="object 6"/>
          <p:cNvSpPr txBox="1">
            <a:spLocks noGrp="1"/>
          </p:cNvSpPr>
          <p:nvPr>
            <p:ph type="title"/>
          </p:nvPr>
        </p:nvSpPr>
        <p:spPr>
          <a:prstGeom prst="rect">
            <a:avLst/>
          </a:prstGeom>
        </p:spPr>
        <p:txBody>
          <a:bodyPr vert="horz" wrap="square" lIns="0" tIns="14605" rIns="0" bIns="0" rtlCol="0">
            <a:spAutoFit/>
          </a:bodyPr>
          <a:lstStyle/>
          <a:p>
            <a:pPr marL="12026265">
              <a:lnSpc>
                <a:spcPct val="100000"/>
              </a:lnSpc>
              <a:spcBef>
                <a:spcPts val="115"/>
              </a:spcBef>
            </a:pPr>
            <a:r>
              <a:rPr spc="195" dirty="0"/>
              <a:t>NOVELTY</a:t>
            </a:r>
          </a:p>
        </p:txBody>
      </p:sp>
      <p:sp>
        <p:nvSpPr>
          <p:cNvPr id="7" name="object 7"/>
          <p:cNvSpPr txBox="1"/>
          <p:nvPr/>
        </p:nvSpPr>
        <p:spPr>
          <a:xfrm>
            <a:off x="3306923" y="8239707"/>
            <a:ext cx="3904615" cy="568325"/>
          </a:xfrm>
          <a:prstGeom prst="rect">
            <a:avLst/>
          </a:prstGeom>
        </p:spPr>
        <p:txBody>
          <a:bodyPr vert="horz" wrap="square" lIns="0" tIns="13970" rIns="0" bIns="0" rtlCol="0">
            <a:spAutoFit/>
          </a:bodyPr>
          <a:lstStyle/>
          <a:p>
            <a:pPr marL="12700">
              <a:lnSpc>
                <a:spcPct val="100000"/>
              </a:lnSpc>
              <a:spcBef>
                <a:spcPts val="110"/>
              </a:spcBef>
            </a:pPr>
            <a:r>
              <a:rPr sz="3550" spc="125" dirty="0">
                <a:latin typeface="Arial"/>
                <a:cs typeface="Arial"/>
              </a:rPr>
              <a:t>PATH</a:t>
            </a:r>
            <a:r>
              <a:rPr sz="3550" spc="229" dirty="0">
                <a:latin typeface="Arial"/>
                <a:cs typeface="Arial"/>
              </a:rPr>
              <a:t> </a:t>
            </a:r>
            <a:r>
              <a:rPr sz="3550" spc="110" dirty="0">
                <a:latin typeface="Arial"/>
                <a:cs typeface="Arial"/>
              </a:rPr>
              <a:t>PLANNING</a:t>
            </a:r>
            <a:endParaRPr sz="3550">
              <a:latin typeface="Arial"/>
              <a:cs typeface="Arial"/>
            </a:endParaRPr>
          </a:p>
        </p:txBody>
      </p:sp>
      <p:sp>
        <p:nvSpPr>
          <p:cNvPr id="8" name="object 8"/>
          <p:cNvSpPr txBox="1"/>
          <p:nvPr/>
        </p:nvSpPr>
        <p:spPr>
          <a:xfrm>
            <a:off x="10688228" y="8238325"/>
            <a:ext cx="4573270" cy="568325"/>
          </a:xfrm>
          <a:prstGeom prst="rect">
            <a:avLst/>
          </a:prstGeom>
        </p:spPr>
        <p:txBody>
          <a:bodyPr vert="horz" wrap="square" lIns="0" tIns="13970" rIns="0" bIns="0" rtlCol="0">
            <a:spAutoFit/>
          </a:bodyPr>
          <a:lstStyle/>
          <a:p>
            <a:pPr marL="12700">
              <a:lnSpc>
                <a:spcPct val="100000"/>
              </a:lnSpc>
              <a:spcBef>
                <a:spcPts val="110"/>
              </a:spcBef>
            </a:pPr>
            <a:r>
              <a:rPr sz="3550" spc="160" dirty="0">
                <a:latin typeface="Arial"/>
                <a:cs typeface="Arial"/>
              </a:rPr>
              <a:t>DATA</a:t>
            </a:r>
            <a:r>
              <a:rPr sz="3550" spc="225" dirty="0">
                <a:latin typeface="Arial"/>
                <a:cs typeface="Arial"/>
              </a:rPr>
              <a:t> </a:t>
            </a:r>
            <a:r>
              <a:rPr sz="3550" spc="100" dirty="0">
                <a:latin typeface="Arial"/>
                <a:cs typeface="Arial"/>
              </a:rPr>
              <a:t>HARVESTING</a:t>
            </a:r>
            <a:endParaRPr sz="3550">
              <a:latin typeface="Arial"/>
              <a:cs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2" cstate="print"/>
            <a:stretch>
              <a:fillRect/>
            </a:stretch>
          </p:blipFill>
          <p:spPr>
            <a:xfrm>
              <a:off x="0" y="0"/>
              <a:ext cx="18287999" cy="10286999"/>
            </a:xfrm>
            <a:prstGeom prst="rect">
              <a:avLst/>
            </a:prstGeom>
          </p:spPr>
        </p:pic>
        <p:sp>
          <p:nvSpPr>
            <p:cNvPr id="4" name="object 4"/>
            <p:cNvSpPr/>
            <p:nvPr/>
          </p:nvSpPr>
          <p:spPr>
            <a:xfrm>
              <a:off x="1195362" y="833144"/>
              <a:ext cx="15897860" cy="8731885"/>
            </a:xfrm>
            <a:custGeom>
              <a:avLst/>
              <a:gdLst/>
              <a:ahLst/>
              <a:cxnLst/>
              <a:rect l="l" t="t" r="r" b="b"/>
              <a:pathLst>
                <a:path w="15897860" h="8731885">
                  <a:moveTo>
                    <a:pt x="15897274" y="8731698"/>
                  </a:moveTo>
                  <a:lnTo>
                    <a:pt x="0" y="8731698"/>
                  </a:lnTo>
                  <a:lnTo>
                    <a:pt x="0" y="0"/>
                  </a:lnTo>
                  <a:lnTo>
                    <a:pt x="15897274" y="0"/>
                  </a:lnTo>
                  <a:lnTo>
                    <a:pt x="15897274" y="8731698"/>
                  </a:lnTo>
                  <a:close/>
                </a:path>
              </a:pathLst>
            </a:custGeom>
            <a:solidFill>
              <a:srgbClr val="F5F5F5"/>
            </a:solidFill>
          </p:spPr>
          <p:txBody>
            <a:bodyPr wrap="square" lIns="0" tIns="0" rIns="0" bIns="0" rtlCol="0"/>
            <a:lstStyle/>
            <a:p>
              <a:endParaRPr/>
            </a:p>
          </p:txBody>
        </p:sp>
        <p:sp>
          <p:nvSpPr>
            <p:cNvPr id="5" name="object 5"/>
            <p:cNvSpPr/>
            <p:nvPr/>
          </p:nvSpPr>
          <p:spPr>
            <a:xfrm>
              <a:off x="9567743" y="1816950"/>
              <a:ext cx="7525384" cy="0"/>
            </a:xfrm>
            <a:custGeom>
              <a:avLst/>
              <a:gdLst/>
              <a:ahLst/>
              <a:cxnLst/>
              <a:rect l="l" t="t" r="r" b="b"/>
              <a:pathLst>
                <a:path w="7525384">
                  <a:moveTo>
                    <a:pt x="7524821" y="0"/>
                  </a:moveTo>
                  <a:lnTo>
                    <a:pt x="0" y="0"/>
                  </a:lnTo>
                </a:path>
              </a:pathLst>
            </a:custGeom>
            <a:ln w="76199">
              <a:solidFill>
                <a:srgbClr val="C23A97"/>
              </a:solidFill>
            </a:ln>
          </p:spPr>
          <p:txBody>
            <a:bodyPr wrap="square" lIns="0" tIns="0" rIns="0" bIns="0" rtlCol="0"/>
            <a:lstStyle/>
            <a:p>
              <a:endParaRPr/>
            </a:p>
          </p:txBody>
        </p:sp>
        <p:pic>
          <p:nvPicPr>
            <p:cNvPr id="6" name="object 6"/>
            <p:cNvPicPr/>
            <p:nvPr/>
          </p:nvPicPr>
          <p:blipFill>
            <a:blip r:embed="rId3" cstate="print"/>
            <a:stretch>
              <a:fillRect/>
            </a:stretch>
          </p:blipFill>
          <p:spPr>
            <a:xfrm>
              <a:off x="3758082" y="2176874"/>
              <a:ext cx="9972674" cy="7077074"/>
            </a:xfrm>
            <a:prstGeom prst="rect">
              <a:avLst/>
            </a:prstGeom>
          </p:spPr>
        </p:pic>
      </p:grpSp>
      <p:sp>
        <p:nvSpPr>
          <p:cNvPr id="7" name="object 7"/>
          <p:cNvSpPr txBox="1">
            <a:spLocks noGrp="1"/>
          </p:cNvSpPr>
          <p:nvPr>
            <p:ph type="title"/>
          </p:nvPr>
        </p:nvSpPr>
        <p:spPr>
          <a:prstGeom prst="rect">
            <a:avLst/>
          </a:prstGeom>
        </p:spPr>
        <p:txBody>
          <a:bodyPr vert="horz" wrap="square" lIns="0" tIns="14605" rIns="0" bIns="0" rtlCol="0">
            <a:spAutoFit/>
          </a:bodyPr>
          <a:lstStyle/>
          <a:p>
            <a:pPr marL="9333230">
              <a:lnSpc>
                <a:spcPct val="100000"/>
              </a:lnSpc>
              <a:spcBef>
                <a:spcPts val="115"/>
              </a:spcBef>
            </a:pPr>
            <a:r>
              <a:rPr spc="285" dirty="0"/>
              <a:t>DATA</a:t>
            </a:r>
            <a:r>
              <a:rPr spc="390" dirty="0"/>
              <a:t> </a:t>
            </a:r>
            <a:r>
              <a:rPr spc="180" dirty="0"/>
              <a:t>STORAGE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pic>
          <p:nvPicPr>
            <p:cNvPr id="3" name="object 3"/>
            <p:cNvPicPr/>
            <p:nvPr/>
          </p:nvPicPr>
          <p:blipFill>
            <a:blip r:embed="rId2" cstate="print"/>
            <a:stretch>
              <a:fillRect/>
            </a:stretch>
          </p:blipFill>
          <p:spPr>
            <a:xfrm>
              <a:off x="0" y="0"/>
              <a:ext cx="18287999" cy="10286999"/>
            </a:xfrm>
            <a:prstGeom prst="rect">
              <a:avLst/>
            </a:prstGeom>
          </p:spPr>
        </p:pic>
        <p:sp>
          <p:nvSpPr>
            <p:cNvPr id="4" name="object 4"/>
            <p:cNvSpPr/>
            <p:nvPr/>
          </p:nvSpPr>
          <p:spPr>
            <a:xfrm>
              <a:off x="1195362" y="833144"/>
              <a:ext cx="15897860" cy="8731885"/>
            </a:xfrm>
            <a:custGeom>
              <a:avLst/>
              <a:gdLst/>
              <a:ahLst/>
              <a:cxnLst/>
              <a:rect l="l" t="t" r="r" b="b"/>
              <a:pathLst>
                <a:path w="15897860" h="8731885">
                  <a:moveTo>
                    <a:pt x="15897274" y="8731698"/>
                  </a:moveTo>
                  <a:lnTo>
                    <a:pt x="0" y="8731698"/>
                  </a:lnTo>
                  <a:lnTo>
                    <a:pt x="0" y="0"/>
                  </a:lnTo>
                  <a:lnTo>
                    <a:pt x="15897274" y="0"/>
                  </a:lnTo>
                  <a:lnTo>
                    <a:pt x="15897274" y="8731698"/>
                  </a:lnTo>
                  <a:close/>
                </a:path>
              </a:pathLst>
            </a:custGeom>
            <a:solidFill>
              <a:srgbClr val="F5F5F5"/>
            </a:solidFill>
          </p:spPr>
          <p:txBody>
            <a:bodyPr wrap="square" lIns="0" tIns="0" rIns="0" bIns="0" rtlCol="0"/>
            <a:lstStyle/>
            <a:p>
              <a:endParaRPr/>
            </a:p>
          </p:txBody>
        </p:sp>
        <p:sp>
          <p:nvSpPr>
            <p:cNvPr id="5" name="object 5"/>
            <p:cNvSpPr/>
            <p:nvPr/>
          </p:nvSpPr>
          <p:spPr>
            <a:xfrm>
              <a:off x="5814745" y="1816951"/>
              <a:ext cx="11278235" cy="0"/>
            </a:xfrm>
            <a:custGeom>
              <a:avLst/>
              <a:gdLst/>
              <a:ahLst/>
              <a:cxnLst/>
              <a:rect l="l" t="t" r="r" b="b"/>
              <a:pathLst>
                <a:path w="11278235">
                  <a:moveTo>
                    <a:pt x="11277745" y="0"/>
                  </a:moveTo>
                  <a:lnTo>
                    <a:pt x="0" y="0"/>
                  </a:lnTo>
                </a:path>
              </a:pathLst>
            </a:custGeom>
            <a:ln w="76199">
              <a:solidFill>
                <a:srgbClr val="C23A97"/>
              </a:solidFill>
            </a:ln>
          </p:spPr>
          <p:txBody>
            <a:bodyPr wrap="square" lIns="0" tIns="0" rIns="0" bIns="0" rtlCol="0"/>
            <a:lstStyle/>
            <a:p>
              <a:endParaRPr/>
            </a:p>
          </p:txBody>
        </p:sp>
        <p:pic>
          <p:nvPicPr>
            <p:cNvPr id="6" name="object 6"/>
            <p:cNvPicPr/>
            <p:nvPr/>
          </p:nvPicPr>
          <p:blipFill>
            <a:blip r:embed="rId3" cstate="print"/>
            <a:stretch>
              <a:fillRect/>
            </a:stretch>
          </p:blipFill>
          <p:spPr>
            <a:xfrm>
              <a:off x="1195362" y="2420764"/>
              <a:ext cx="15897224" cy="5867399"/>
            </a:xfrm>
            <a:prstGeom prst="rect">
              <a:avLst/>
            </a:prstGeom>
          </p:spPr>
        </p:pic>
      </p:grpSp>
      <p:sp>
        <p:nvSpPr>
          <p:cNvPr id="7" name="object 7"/>
          <p:cNvSpPr txBox="1">
            <a:spLocks noGrp="1"/>
          </p:cNvSpPr>
          <p:nvPr>
            <p:ph type="title"/>
          </p:nvPr>
        </p:nvSpPr>
        <p:spPr>
          <a:xfrm>
            <a:off x="7589998" y="804092"/>
            <a:ext cx="9515475" cy="972819"/>
          </a:xfrm>
          <a:prstGeom prst="rect">
            <a:avLst/>
          </a:prstGeom>
        </p:spPr>
        <p:txBody>
          <a:bodyPr vert="horz" wrap="square" lIns="0" tIns="14605" rIns="0" bIns="0" rtlCol="0">
            <a:spAutoFit/>
          </a:bodyPr>
          <a:lstStyle/>
          <a:p>
            <a:pPr marL="12700">
              <a:lnSpc>
                <a:spcPct val="100000"/>
              </a:lnSpc>
              <a:spcBef>
                <a:spcPts val="115"/>
              </a:spcBef>
            </a:pPr>
            <a:r>
              <a:rPr spc="225" dirty="0"/>
              <a:t>WEED</a:t>
            </a:r>
            <a:r>
              <a:rPr spc="375" dirty="0"/>
              <a:t> </a:t>
            </a:r>
            <a:r>
              <a:rPr spc="235" dirty="0"/>
              <a:t>SEGMENTATION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18288000" cy="10287000"/>
            <a:chOff x="0" y="0"/>
            <a:chExt cx="18288000" cy="10287000"/>
          </a:xfrm>
        </p:grpSpPr>
        <p:sp>
          <p:nvSpPr>
            <p:cNvPr id="3" name="object 3"/>
            <p:cNvSpPr/>
            <p:nvPr/>
          </p:nvSpPr>
          <p:spPr>
            <a:xfrm>
              <a:off x="11491893" y="1778809"/>
              <a:ext cx="5600700" cy="38735"/>
            </a:xfrm>
            <a:custGeom>
              <a:avLst/>
              <a:gdLst/>
              <a:ahLst/>
              <a:cxnLst/>
              <a:rect l="l" t="t" r="r" b="b"/>
              <a:pathLst>
                <a:path w="5600700" h="38735">
                  <a:moveTo>
                    <a:pt x="5600656" y="38141"/>
                  </a:moveTo>
                  <a:lnTo>
                    <a:pt x="0" y="0"/>
                  </a:lnTo>
                </a:path>
              </a:pathLst>
            </a:custGeom>
            <a:ln w="76200">
              <a:solidFill>
                <a:srgbClr val="C23A97"/>
              </a:solidFill>
            </a:ln>
          </p:spPr>
          <p:txBody>
            <a:bodyPr wrap="square" lIns="0" tIns="0" rIns="0" bIns="0" rtlCol="0"/>
            <a:lstStyle/>
            <a:p>
              <a:endParaRPr/>
            </a:p>
          </p:txBody>
        </p:sp>
        <p:pic>
          <p:nvPicPr>
            <p:cNvPr id="4" name="object 4"/>
            <p:cNvPicPr/>
            <p:nvPr/>
          </p:nvPicPr>
          <p:blipFill>
            <a:blip r:embed="rId2" cstate="print"/>
            <a:stretch>
              <a:fillRect/>
            </a:stretch>
          </p:blipFill>
          <p:spPr>
            <a:xfrm>
              <a:off x="1596332" y="2294131"/>
              <a:ext cx="6800849" cy="5810249"/>
            </a:xfrm>
            <a:prstGeom prst="rect">
              <a:avLst/>
            </a:prstGeom>
          </p:spPr>
        </p:pic>
        <p:pic>
          <p:nvPicPr>
            <p:cNvPr id="5" name="object 5"/>
            <p:cNvPicPr/>
            <p:nvPr/>
          </p:nvPicPr>
          <p:blipFill>
            <a:blip r:embed="rId3" cstate="print"/>
            <a:stretch>
              <a:fillRect/>
            </a:stretch>
          </p:blipFill>
          <p:spPr>
            <a:xfrm>
              <a:off x="9309163" y="2294131"/>
              <a:ext cx="6829424" cy="5810249"/>
            </a:xfrm>
            <a:prstGeom prst="rect">
              <a:avLst/>
            </a:prstGeom>
          </p:spPr>
        </p:pic>
      </p:grpSp>
      <p:sp>
        <p:nvSpPr>
          <p:cNvPr id="6" name="object 6"/>
          <p:cNvSpPr txBox="1">
            <a:spLocks noGrp="1"/>
          </p:cNvSpPr>
          <p:nvPr>
            <p:ph type="title"/>
          </p:nvPr>
        </p:nvSpPr>
        <p:spPr>
          <a:prstGeom prst="rect">
            <a:avLst/>
          </a:prstGeom>
        </p:spPr>
        <p:txBody>
          <a:bodyPr vert="horz" wrap="square" lIns="0" tIns="14605" rIns="0" bIns="0" rtlCol="0">
            <a:spAutoFit/>
          </a:bodyPr>
          <a:lstStyle/>
          <a:p>
            <a:pPr marL="12026265">
              <a:lnSpc>
                <a:spcPct val="100000"/>
              </a:lnSpc>
              <a:spcBef>
                <a:spcPts val="115"/>
              </a:spcBef>
            </a:pPr>
            <a:r>
              <a:rPr spc="195" dirty="0"/>
              <a:t>NOVELTY</a:t>
            </a:r>
          </a:p>
        </p:txBody>
      </p:sp>
      <p:sp>
        <p:nvSpPr>
          <p:cNvPr id="7" name="object 7"/>
          <p:cNvSpPr txBox="1"/>
          <p:nvPr/>
        </p:nvSpPr>
        <p:spPr>
          <a:xfrm>
            <a:off x="4128603" y="8410954"/>
            <a:ext cx="2264410" cy="568325"/>
          </a:xfrm>
          <a:prstGeom prst="rect">
            <a:avLst/>
          </a:prstGeom>
        </p:spPr>
        <p:txBody>
          <a:bodyPr vert="horz" wrap="square" lIns="0" tIns="13970" rIns="0" bIns="0" rtlCol="0">
            <a:spAutoFit/>
          </a:bodyPr>
          <a:lstStyle/>
          <a:p>
            <a:pPr marL="12700">
              <a:lnSpc>
                <a:spcPct val="100000"/>
              </a:lnSpc>
              <a:spcBef>
                <a:spcPts val="110"/>
              </a:spcBef>
            </a:pPr>
            <a:r>
              <a:rPr sz="3550" spc="100" dirty="0">
                <a:latin typeface="Arial"/>
                <a:cs typeface="Arial"/>
              </a:rPr>
              <a:t>EXISTING</a:t>
            </a:r>
            <a:endParaRPr sz="3550">
              <a:latin typeface="Arial"/>
              <a:cs typeface="Arial"/>
            </a:endParaRPr>
          </a:p>
        </p:txBody>
      </p:sp>
      <p:sp>
        <p:nvSpPr>
          <p:cNvPr id="8" name="object 8"/>
          <p:cNvSpPr txBox="1"/>
          <p:nvPr/>
        </p:nvSpPr>
        <p:spPr>
          <a:xfrm>
            <a:off x="9311447" y="8410954"/>
            <a:ext cx="6885305" cy="568325"/>
          </a:xfrm>
          <a:prstGeom prst="rect">
            <a:avLst/>
          </a:prstGeom>
        </p:spPr>
        <p:txBody>
          <a:bodyPr vert="horz" wrap="square" lIns="0" tIns="13970" rIns="0" bIns="0" rtlCol="0">
            <a:spAutoFit/>
          </a:bodyPr>
          <a:lstStyle/>
          <a:p>
            <a:pPr marL="12700">
              <a:lnSpc>
                <a:spcPct val="100000"/>
              </a:lnSpc>
              <a:spcBef>
                <a:spcPts val="110"/>
              </a:spcBef>
            </a:pPr>
            <a:r>
              <a:rPr sz="3550" spc="55" dirty="0">
                <a:latin typeface="Arial"/>
                <a:cs typeface="Arial"/>
              </a:rPr>
              <a:t>OUR</a:t>
            </a:r>
            <a:r>
              <a:rPr sz="3550" spc="229" dirty="0">
                <a:latin typeface="Arial"/>
                <a:cs typeface="Arial"/>
              </a:rPr>
              <a:t> </a:t>
            </a:r>
            <a:r>
              <a:rPr sz="3550" spc="80" dirty="0">
                <a:latin typeface="Arial"/>
                <a:cs typeface="Arial"/>
              </a:rPr>
              <a:t>PROPOSED</a:t>
            </a:r>
            <a:r>
              <a:rPr sz="3550" spc="245" dirty="0">
                <a:latin typeface="Arial"/>
                <a:cs typeface="Arial"/>
              </a:rPr>
              <a:t> </a:t>
            </a:r>
            <a:r>
              <a:rPr sz="3550" spc="140" dirty="0">
                <a:latin typeface="Arial"/>
                <a:cs typeface="Arial"/>
              </a:rPr>
              <a:t>ALGORITHM</a:t>
            </a:r>
            <a:endParaRPr sz="3550">
              <a:latin typeface="Arial"/>
              <a:cs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TotalTime>
  <Words>238</Words>
  <Application>Microsoft Macintosh PowerPoint</Application>
  <PresentationFormat>Custom</PresentationFormat>
  <Paragraphs>32</Paragraphs>
  <Slides>12</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12</vt:i4>
      </vt:variant>
    </vt:vector>
  </HeadingPairs>
  <TitlesOfParts>
    <vt:vector size="14" baseType="lpstr">
      <vt:lpstr>Arial</vt:lpstr>
      <vt:lpstr>Office Theme</vt:lpstr>
      <vt:lpstr>Smart</vt:lpstr>
      <vt:lpstr>The  project's  scope  is  broad  and  covers  various aspects  of  agriculture,  including  irrigation  practices, automated  pest  management,  livestock  monitoring, field  and  inventory  monitoring,  and  even  maintaining the  right  proportions  of  essential  plant  nutrients</vt:lpstr>
      <vt:lpstr>Proposed O B J E C T I V E S</vt:lpstr>
      <vt:lpstr>UAV PATH PLANNING &amp; DATA HARVESTING</vt:lpstr>
      <vt:lpstr>UAV PATH PLANNING &amp; DATA HARVESTING</vt:lpstr>
      <vt:lpstr>NOVELTY</vt:lpstr>
      <vt:lpstr>DATA STORAGE</vt:lpstr>
      <vt:lpstr>WEED SEGMENTATION</vt:lpstr>
      <vt:lpstr>NOVELTY</vt:lpstr>
      <vt:lpstr>PEST MANAGEMENT</vt:lpstr>
      <vt:lpstr>Introducing our innovative prototype: where ideas become reality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CROPCRAFTERS</dc:title>
  <dc:creator>Pratham Agarwalla</dc:creator>
  <cp:keywords>DAFuWuE_XAk,BAEthhQrl38</cp:keywords>
  <cp:lastModifiedBy>Pratham Agarwalla</cp:lastModifiedBy>
  <cp:revision>3</cp:revision>
  <dcterms:created xsi:type="dcterms:W3CDTF">2023-09-14T05:09:10Z</dcterms:created>
  <dcterms:modified xsi:type="dcterms:W3CDTF">2023-09-14T05:26:51Z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2023-09-14T00:00:00Z</vt:filetime>
  </property>
  <property fmtid="{D5CDD505-2E9C-101B-9397-08002B2CF9AE}" pid="3" name="Creator">
    <vt:lpwstr>Canva</vt:lpwstr>
  </property>
  <property fmtid="{D5CDD505-2E9C-101B-9397-08002B2CF9AE}" pid="4" name="LastSaved">
    <vt:filetime>2023-09-14T00:00:00Z</vt:filetime>
  </property>
</Properties>
</file>